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72"/>
  </p:notesMasterIdLst>
  <p:handoutMasterIdLst>
    <p:handoutMasterId r:id="rId73"/>
  </p:handoutMasterIdLst>
  <p:sldIdLst>
    <p:sldId id="277" r:id="rId4"/>
    <p:sldId id="4271" r:id="rId5"/>
    <p:sldId id="4103" r:id="rId6"/>
    <p:sldId id="4272" r:id="rId7"/>
    <p:sldId id="4273" r:id="rId8"/>
    <p:sldId id="4275" r:id="rId9"/>
    <p:sldId id="4276" r:id="rId10"/>
    <p:sldId id="4274" r:id="rId11"/>
    <p:sldId id="4279" r:id="rId12"/>
    <p:sldId id="4249" r:id="rId13"/>
    <p:sldId id="4319" r:id="rId14"/>
    <p:sldId id="4264" r:id="rId15"/>
    <p:sldId id="4259" r:id="rId16"/>
    <p:sldId id="4260" r:id="rId17"/>
    <p:sldId id="4261" r:id="rId18"/>
    <p:sldId id="4262" r:id="rId19"/>
    <p:sldId id="4263" r:id="rId20"/>
    <p:sldId id="4265" r:id="rId21"/>
    <p:sldId id="4266" r:id="rId22"/>
    <p:sldId id="4267" r:id="rId23"/>
    <p:sldId id="4268" r:id="rId24"/>
    <p:sldId id="4270" r:id="rId25"/>
    <p:sldId id="4280" r:id="rId26"/>
    <p:sldId id="4281" r:id="rId27"/>
    <p:sldId id="4235" r:id="rId28"/>
    <p:sldId id="4241" r:id="rId29"/>
    <p:sldId id="4242" r:id="rId30"/>
    <p:sldId id="4243" r:id="rId31"/>
    <p:sldId id="4244" r:id="rId32"/>
    <p:sldId id="4245" r:id="rId33"/>
    <p:sldId id="4282" r:id="rId34"/>
    <p:sldId id="4284" r:id="rId35"/>
    <p:sldId id="4283" r:id="rId36"/>
    <p:sldId id="259" r:id="rId37"/>
    <p:sldId id="376" r:id="rId38"/>
    <p:sldId id="377" r:id="rId39"/>
    <p:sldId id="4292" r:id="rId40"/>
    <p:sldId id="4293" r:id="rId41"/>
    <p:sldId id="4294" r:id="rId42"/>
    <p:sldId id="4296" r:id="rId43"/>
    <p:sldId id="4297" r:id="rId44"/>
    <p:sldId id="4295" r:id="rId45"/>
    <p:sldId id="378" r:id="rId46"/>
    <p:sldId id="4291" r:id="rId47"/>
    <p:sldId id="4299" r:id="rId48"/>
    <p:sldId id="4298" r:id="rId49"/>
    <p:sldId id="4300" r:id="rId50"/>
    <p:sldId id="381" r:id="rId51"/>
    <p:sldId id="391" r:id="rId52"/>
    <p:sldId id="4303" r:id="rId53"/>
    <p:sldId id="4302" r:id="rId54"/>
    <p:sldId id="4304" r:id="rId55"/>
    <p:sldId id="4301" r:id="rId56"/>
    <p:sldId id="383" r:id="rId57"/>
    <p:sldId id="395" r:id="rId58"/>
    <p:sldId id="396" r:id="rId59"/>
    <p:sldId id="4305" r:id="rId60"/>
    <p:sldId id="4306" r:id="rId61"/>
    <p:sldId id="405" r:id="rId62"/>
    <p:sldId id="4308" r:id="rId63"/>
    <p:sldId id="406" r:id="rId64"/>
    <p:sldId id="4307" r:id="rId65"/>
    <p:sldId id="4309" r:id="rId66"/>
    <p:sldId id="4313" r:id="rId67"/>
    <p:sldId id="4310" r:id="rId68"/>
    <p:sldId id="4311" r:id="rId69"/>
    <p:sldId id="4312" r:id="rId70"/>
    <p:sldId id="4246" r:id="rId71"/>
  </p:sldIdLst>
  <p:sldSz cx="9144000" cy="5143500" type="screen16x9"/>
  <p:notesSz cx="6858000" cy="9144000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E36"/>
    <a:srgbClr val="4B5DFE"/>
    <a:srgbClr val="F3DDDC"/>
    <a:srgbClr val="FFFFB5"/>
    <a:srgbClr val="F8F3EC"/>
    <a:srgbClr val="0012FE"/>
    <a:srgbClr val="EDEFE2"/>
    <a:srgbClr val="901F2A"/>
    <a:srgbClr val="F1F3E5"/>
    <a:srgbClr val="6E0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73673" autoAdjust="0"/>
  </p:normalViewPr>
  <p:slideViewPr>
    <p:cSldViewPr showGuides="1">
      <p:cViewPr varScale="1">
        <p:scale>
          <a:sx n="123" d="100"/>
          <a:sy n="123" d="100"/>
        </p:scale>
        <p:origin x="856" y="184"/>
      </p:cViewPr>
      <p:guideLst>
        <p:guide orient="horz" pos="1605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0" Type="http://schemas.openxmlformats.org/officeDocument/2006/relationships/image" Target="../media/image69.wmf"/><Relationship Id="rId4" Type="http://schemas.openxmlformats.org/officeDocument/2006/relationships/image" Target="../media/image63.wmf"/><Relationship Id="rId9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4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6A98D-1D84-904C-7154-6BF197D6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0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29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65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01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18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909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2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1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67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9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18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2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60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49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432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37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53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64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45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34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3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122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94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78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347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5670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69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45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709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9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39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92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612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78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499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683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12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07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95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3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4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03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887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039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839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505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7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023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00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1094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957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077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5639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106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5803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2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2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29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algn="l"/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6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2EF7-4B8F-D949-9E85-32B8EDF30677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7DA0-C247-CF44-A6D3-C3AD2340489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04CB-4BEC-B94D-98FC-70D720F9BAFD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6458-6531-C542-B4F8-05C98E657C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A66B-676E-CD4E-B081-91080642D49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latin typeface="Heiti SC Medium" pitchFamily="2" charset="-128"/>
                <a:ea typeface="Heiti SC Medium" pitchFamily="2" charset="-128"/>
              </a:defRPr>
            </a:lvl2pPr>
            <a:lvl3pPr>
              <a:defRPr>
                <a:latin typeface="Heiti SC Medium" pitchFamily="2" charset="-128"/>
                <a:ea typeface="Heiti SC Medium" pitchFamily="2" charset="-128"/>
              </a:defRPr>
            </a:lvl3pPr>
            <a:lvl4pPr>
              <a:defRPr>
                <a:latin typeface="Heiti SC Medium" pitchFamily="2" charset="-128"/>
                <a:ea typeface="Heiti SC Medium" pitchFamily="2" charset="-128"/>
              </a:defRPr>
            </a:lvl4pPr>
            <a:lvl5pPr>
              <a:defRPr>
                <a:latin typeface="Heiti SC Medium" pitchFamily="2" charset="-128"/>
                <a:ea typeface="Heiti SC Medium" pitchFamily="2" charset="-128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BCDC-368C-B043-A278-5DB4B1E7C84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CB42-62F7-154E-8340-E5ABC877155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323528" y="308459"/>
            <a:ext cx="849694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522378" y="1404744"/>
              <a:ext cx="330297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000"/>
            <a:ext cx="7349400" cy="7641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300"/>
            <a:ext cx="7349400" cy="3537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12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86800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391D-732F-C149-B6A1-9A5FCB4F6FEF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0" y="403771"/>
            <a:ext cx="8676456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A6E3F11-7CA2-7C46-9D23-E4B03D42F68A}" type="datetime1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2024/9/25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B8A-0A79-8043-B90B-DA6CB2165651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27DF-44AA-4A47-A7FF-46D24A50165C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6FD5D-87FF-724E-A018-904C8DA36E87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22B6-D467-7141-A8DD-2AFCB88D0744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3F8F-DDBB-4540-BE30-2278200C1FF4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1402-2884-9841-8197-B48C1D99F3B2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D2D3-6E35-8F47-9F4E-F4E7FAAA04F0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BFDC3-E906-A94A-8665-3FF24AC55B08}" type="datetime1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C6AE5CD-E0DB-BC4D-AEAA-335A36D705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8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6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xliv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70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5.wmf"/><Relationship Id="rId22" Type="http://schemas.openxmlformats.org/officeDocument/2006/relationships/image" Target="../media/image6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76.emf"/><Relationship Id="rId12" Type="http://schemas.openxmlformats.org/officeDocument/2006/relationships/image" Target="../media/image79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2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99.png"/><Relationship Id="rId4" Type="http://schemas.openxmlformats.org/officeDocument/2006/relationships/image" Target="../media/image9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03.png"/><Relationship Id="rId4" Type="http://schemas.openxmlformats.org/officeDocument/2006/relationships/oleObject" Target="../embeddings/oleObject2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04.wmf"/><Relationship Id="rId7" Type="http://schemas.openxmlformats.org/officeDocument/2006/relationships/image" Target="../media/image108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Relationship Id="rId9" Type="http://schemas.openxmlformats.org/officeDocument/2006/relationships/image" Target="../media/image110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B2B4312-8799-E3FD-3B66-D2A3424C86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769023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5736" y="3280283"/>
            <a:ext cx="4879340" cy="185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4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南 京 大 学</a:t>
            </a:r>
            <a:endParaRPr lang="en-US" altLang="zh-CN" sz="24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76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 凯</a:t>
            </a:r>
            <a:endParaRPr lang="en-US" altLang="zh-CN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176"/>
              </a:spcBef>
            </a:pPr>
            <a:r>
              <a:rPr lang="en-US" altLang="zh-CN" sz="2000" b="1" dirty="0">
                <a:solidFill>
                  <a:srgbClr val="69006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2024.09.12</a:t>
            </a:r>
            <a:endParaRPr lang="zh-CN" altLang="en-US" sz="2000" b="1" dirty="0">
              <a:solidFill>
                <a:srgbClr val="69006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611560" y="1275606"/>
            <a:ext cx="7776864" cy="639979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 学 建 模</a:t>
            </a:r>
            <a:endParaRPr lang="en-US" altLang="zh-CN" sz="5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5D1DC8-7D77-FFA4-0486-67CEDD21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9" y="-1557337"/>
            <a:ext cx="3547110" cy="3273266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5019675" y="3345181"/>
            <a:ext cx="3547110" cy="3273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920591"/>
            <a:ext cx="9144000" cy="324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920591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4135426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3435190" y="2125761"/>
            <a:ext cx="1115378" cy="93059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5400" b="1" spc="150" dirty="0">
                <a:solidFill>
                  <a:srgbClr val="B88F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71999" y="2258377"/>
            <a:ext cx="4176465" cy="626745"/>
          </a:xfrm>
          <a:prstGeom prst="rect">
            <a:avLst/>
          </a:prstGeom>
        </p:spPr>
        <p:txBody>
          <a:bodyPr vert="horz" lIns="67628" tIns="35243" rIns="67628" bIns="35243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ea typeface="宋体" panose="02010600030101010101" pitchFamily="2" charset="-122"/>
              </a:rPr>
              <a:t>数学建模竞赛论文示例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57087" y="2046703"/>
            <a:ext cx="0" cy="1088708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G:\2021\校庆\PPT\logo-渐变金-10.pnglogo-渐变金-10">
            <a:extLst>
              <a:ext uri="{FF2B5EF4-FFF2-40B4-BE49-F238E27FC236}">
                <a16:creationId xmlns:a16="http://schemas.microsoft.com/office/drawing/2014/main" id="{DA12F6E8-E254-E2AB-03EB-B56701253F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03" t="32184" r="62112" b="31389"/>
          <a:stretch/>
        </p:blipFill>
        <p:spPr>
          <a:xfrm>
            <a:off x="1263199" y="1815026"/>
            <a:ext cx="1356691" cy="1552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370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D1DACC-032C-2296-C608-11EA74F3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CF6BD3-F227-6691-FE81-98399A7E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502"/>
            <a:ext cx="5031115" cy="3833787"/>
          </a:xfrm>
          <a:prstGeom prst="rect">
            <a:avLst/>
          </a:prstGeom>
        </p:spPr>
      </p:pic>
      <p:pic>
        <p:nvPicPr>
          <p:cNvPr id="23554" name="Picture 2" descr="Feynman, smiling">
            <a:extLst>
              <a:ext uri="{FF2B5EF4-FFF2-40B4-BE49-F238E27FC236}">
                <a16:creationId xmlns:a16="http://schemas.microsoft.com/office/drawing/2014/main" id="{C980BF95-E2B5-7DE6-89AD-9BC969F5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704" y="0"/>
            <a:ext cx="2129462" cy="30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8F8BAA-F8FC-28DB-AC22-7C0D9DA1A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40" y="2571750"/>
            <a:ext cx="3754760" cy="21788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59CE23-A81B-83FD-8073-1D49A5CEA4D6}"/>
              </a:ext>
            </a:extLst>
          </p:cNvPr>
          <p:cNvSpPr/>
          <p:nvPr/>
        </p:nvSpPr>
        <p:spPr>
          <a:xfrm>
            <a:off x="103411" y="307310"/>
            <a:ext cx="492770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7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标题与摘要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2E349-695E-FA93-694E-4E902C321762}"/>
              </a:ext>
            </a:extLst>
          </p:cNvPr>
          <p:cNvSpPr txBox="1"/>
          <p:nvPr/>
        </p:nvSpPr>
        <p:spPr>
          <a:xfrm>
            <a:off x="323528" y="996913"/>
            <a:ext cx="8496944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标题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举例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：基于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理论的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问题研究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摘要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一般包括三部分内容：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前言、正文和结尾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不要超过一页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前言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主要起到总结概括的作用，一般交代一下背景和主要解决的问题即可，一般写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行。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正文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主要写针对每一小问的建模过程和求解思路。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结尾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是对整个建模过程的总结和升华，常见的是进行优缺点评价、模型的创新性评价、模型的推广等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关键词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：一般写研究对象、主要模型或求解算法等，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3-5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个即可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05767-5C44-A882-E935-A789D9D4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19" y="0"/>
            <a:ext cx="3958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一、问题重述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37330" y="998012"/>
            <a:ext cx="8269339" cy="1153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在保持原题主体思想不变下，可以自己组织词句对问题进行描述，主要数据可以直接复制，对所提出的问题部分基本原样复制。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篇幅建议不要超过一页。大部分文字提炼自原题。</a:t>
            </a: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06376FF2-44EA-D013-58F2-DD34BB559D67}"/>
              </a:ext>
            </a:extLst>
          </p:cNvPr>
          <p:cNvCxnSpPr/>
          <p:nvPr/>
        </p:nvCxnSpPr>
        <p:spPr>
          <a:xfrm flipV="1">
            <a:off x="1328986" y="8036711"/>
            <a:ext cx="5080884" cy="20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4">
            <a:extLst>
              <a:ext uri="{FF2B5EF4-FFF2-40B4-BE49-F238E27FC236}">
                <a16:creationId xmlns:a16="http://schemas.microsoft.com/office/drawing/2014/main" id="{590BD2E4-AA1F-EF4D-D136-D3F4611FCB57}"/>
              </a:ext>
            </a:extLst>
          </p:cNvPr>
          <p:cNvCxnSpPr/>
          <p:nvPr/>
        </p:nvCxnSpPr>
        <p:spPr>
          <a:xfrm flipV="1">
            <a:off x="1333431" y="9654352"/>
            <a:ext cx="5056242" cy="140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6F3ED2FB-30B5-9E66-2C77-05DD79EC7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86" y="0"/>
            <a:ext cx="4764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二、问题分析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是表达对题目的理解，特别是对附件的数据进行必要分析、描述（一般都有数据附件），这是需要提到分析数据的方法、理由。如果有多个小问题，可以对每个小问题进行分别分析。问题分析中不给出结果，结果在摘要中给出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CFA5D9-26A5-7C56-E804-EB0447EC2D92}"/>
              </a:ext>
            </a:extLst>
          </p:cNvPr>
          <p:cNvSpPr txBox="1"/>
          <p:nvPr/>
        </p:nvSpPr>
        <p:spPr>
          <a:xfrm>
            <a:off x="417461" y="1998198"/>
            <a:ext cx="8269338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的分析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研究的意义的分析。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属于。。。。。数学问题，对于解决此类问题一般数学方法的分析。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对附件中所给数据特点的分析。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所要求的结果进行分析。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由于以上原因，我们可以将首先建立一个。。。。。。的数学模型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，然后将建立一个。。。。。。。的模型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，。。。。。。。。。。对结果分别进行预测，并将结果进行比较。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2E02C4-097A-67CB-2EDA-EF01807524ED}"/>
              </a:ext>
            </a:extLst>
          </p:cNvPr>
          <p:cNvSpPr txBox="1"/>
          <p:nvPr/>
        </p:nvSpPr>
        <p:spPr>
          <a:xfrm>
            <a:off x="417461" y="4209151"/>
            <a:ext cx="826933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问题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的分析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。。。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2DEC52-9BCB-A912-447D-1EC319BF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30" y="987574"/>
            <a:ext cx="5257800" cy="2260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530638-2B1D-CF67-BF39-D74399110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28" y="3221076"/>
            <a:ext cx="5257799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三、模型假设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假设对整篇文章具有指导性，有时决定问题的难易。一定要注意假设的某种角度上的合理性，不能乱编，完全偏离事实或与题目要求相抵触。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罗列要工整。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63A0B4-B951-1027-A53E-C8FE1B240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14" y="2399010"/>
            <a:ext cx="5768771" cy="17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四、符号说明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尽可能借鉴参考书上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通常采用的符号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，不宜自己乱定义符号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对于改进的一些模型，符号可以适当自己修正（下标、上标、参数等可以变，主符号最好与</a:t>
            </a:r>
            <a:r>
              <a:rPr lang="zh-CN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经典模型符号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靠近）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29C24-3A44-FAEF-36EE-2B5E9A1ED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45" y="1977140"/>
            <a:ext cx="4482369" cy="3063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27F35C-8EAC-3572-2DB7-FA090361AC86}"/>
              </a:ext>
            </a:extLst>
          </p:cNvPr>
          <p:cNvSpPr txBox="1"/>
          <p:nvPr/>
        </p:nvSpPr>
        <p:spPr>
          <a:xfrm>
            <a:off x="6855505" y="3185958"/>
            <a:ext cx="23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Αγαπώ το μαθηματικό </a:t>
            </a:r>
            <a:r>
              <a:rPr lang="el-G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μοντελοποίηση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3144B2-6317-CF0B-CC6C-A753CFEA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54" y="0"/>
            <a:ext cx="7092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6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五、模型的建立和求解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386650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数学模型建立是最为重要的一环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模型要基本正确，简明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建立模型要有根据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模型要实用有效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模型要具有可解性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D0C371-379F-2754-A5B9-0F77F365B553}"/>
              </a:ext>
            </a:extLst>
          </p:cNvPr>
          <p:cNvSpPr txBox="1"/>
          <p:nvPr/>
        </p:nvSpPr>
        <p:spPr>
          <a:xfrm>
            <a:off x="4860034" y="987574"/>
            <a:ext cx="3866508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问题一模型的建立与求解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数据预处理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模型的建立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模型的求解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结果的分析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6D1277-428E-5E1D-AE3F-9CCF173CA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38" y="0"/>
            <a:ext cx="36175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六、模型分析与检验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20FE66-EE73-4B91-2D80-83D8E38B1988}"/>
              </a:ext>
            </a:extLst>
          </p:cNvPr>
          <p:cNvSpPr txBox="1"/>
          <p:nvPr/>
        </p:nvSpPr>
        <p:spPr>
          <a:xfrm>
            <a:off x="417461" y="987574"/>
            <a:ext cx="826933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模型检验就是对所建立的模型就其可行性、准确性和实用性等进行检验，一般根据问题的要求和模型特点主要包括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敏感性分析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误差分析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新旧模型的对比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等等。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CB9E9C-EEC7-40F3-C32F-7798BFE1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69" y="0"/>
            <a:ext cx="3464662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EDB217-4EC3-983B-8143-6D8B474CF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6" y="0"/>
            <a:ext cx="66690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4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七、模型的评价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393851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模型常见的优点表述形式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模型或思路设计的简洁实用，效率高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本文建立的模型具有很强的创新性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模型的计算结果准确，精度高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对模型进行了各类检验、稳定性高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模型本身具有的优点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73941-15FB-ADBB-4AB8-4B8BEA9B62CE}"/>
              </a:ext>
            </a:extLst>
          </p:cNvPr>
          <p:cNvSpPr txBox="1"/>
          <p:nvPr/>
        </p:nvSpPr>
        <p:spPr>
          <a:xfrm>
            <a:off x="4788024" y="987574"/>
            <a:ext cx="3938515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127000"/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常见的缺点表述形式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受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因素限制，未考虑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情况，影响精度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由于系统考虑了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等因素，导致模型较为复杂，计算时间长，效率低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模型本身具有的缺点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A43DF-FB13-2B55-C3F7-A6EFE4C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6" y="1641676"/>
            <a:ext cx="4975048" cy="31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16A5F2-E52C-469D-6225-32B8BBBC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255A93-734C-33B6-F1A5-01914C2F2F83}"/>
              </a:ext>
            </a:extLst>
          </p:cNvPr>
          <p:cNvSpPr txBox="1">
            <a:spLocks noRot="1"/>
          </p:cNvSpPr>
          <p:nvPr/>
        </p:nvSpPr>
        <p:spPr>
          <a:xfrm>
            <a:off x="2843808" y="928118"/>
            <a:ext cx="4320480" cy="328726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数学建模试题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数学建模竞赛论文示例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数学建模示例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数学建模算法：插值法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4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参考文献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）著作：作者姓名，题名[M]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出版地：出版社，出版年.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）期刊论文：作者姓名．题名[J].期刊名称，年，卷(期)：页码.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）会议论文集：作者姓名．题名[C]//论文集名称，会议地点，会议日期.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）学位论文：作者姓名．题名[D].出版地：出版者，出版年.</a:t>
            </a:r>
          </a:p>
          <a:p>
            <a:pPr indent="127000" algn="just"/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）专利文献：专利申请者或所有者姓名．专利题名：专利国别，专利号[P].公告日期或公开日期．获取路径.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31F3F-9354-DD4C-EFD8-AB6FBE53B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53" y="2637117"/>
            <a:ext cx="4069432" cy="24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51125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8F8FC-0A83-3C16-F189-C88439E50133}"/>
              </a:ext>
            </a:extLst>
          </p:cNvPr>
          <p:cNvSpPr txBox="1"/>
          <p:nvPr/>
        </p:nvSpPr>
        <p:spPr>
          <a:xfrm>
            <a:off x="417461" y="987574"/>
            <a:ext cx="826933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附录需重新起页，论文附录至少应包括参赛论文的</a:t>
            </a:r>
            <a:r>
              <a:rPr lang="zh-CN" altLang="zh-CN" sz="16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所有源程序代码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源程序除应作为附录放入参赛论文中之外，还应放入</a:t>
            </a:r>
            <a:r>
              <a:rPr lang="zh-CN" altLang="en-US" sz="1600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支撑材料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中。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3941E2-BBC7-7939-D2F3-F838C4A3A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1923678"/>
            <a:ext cx="364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0C2BB-2505-EA19-2FC8-80475BF6ABC9}"/>
              </a:ext>
            </a:extLst>
          </p:cNvPr>
          <p:cNvSpPr txBox="1"/>
          <p:nvPr/>
        </p:nvSpPr>
        <p:spPr>
          <a:xfrm>
            <a:off x="395536" y="985791"/>
            <a:ext cx="316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https://www.overleaf.com/read/pckcchwxhxtd#61256c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E98C78-1D42-B0D5-B24E-26E256D560EA}"/>
              </a:ext>
            </a:extLst>
          </p:cNvPr>
          <p:cNvSpPr txBox="1"/>
          <p:nvPr/>
        </p:nvSpPr>
        <p:spPr>
          <a:xfrm>
            <a:off x="5220072" y="985791"/>
            <a:ext cx="3239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https://www.overleaf.com/read/mhbdbvrfynyw#4dcd67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FD258B-9773-3C9F-8317-63B82215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77" y="1806123"/>
            <a:ext cx="3167558" cy="27877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71ADE7-9CEA-565C-03A8-AAEBD75B7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6" y="1728259"/>
            <a:ext cx="3508808" cy="15839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4B6DCE-B281-3CF8-336C-2B63640D2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4" y="3351435"/>
            <a:ext cx="3025651" cy="15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475252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使用小技巧：公式编辑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0A58C8-7E95-B65D-1C7E-AE80B7EE6BB4}"/>
              </a:ext>
            </a:extLst>
          </p:cNvPr>
          <p:cNvSpPr txBox="1"/>
          <p:nvPr/>
        </p:nvSpPr>
        <p:spPr>
          <a:xfrm>
            <a:off x="3439977" y="4596409"/>
            <a:ext cx="2264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https://www.latexlive.com/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F7A4FC-27AF-3103-652B-C1B4615B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3" y="941368"/>
            <a:ext cx="4608512" cy="34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4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489654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使用小技巧：参考文献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52658A-0237-921D-2654-FA8780DDC8E7}"/>
              </a:ext>
            </a:extLst>
          </p:cNvPr>
          <p:cNvSpPr txBox="1"/>
          <p:nvPr/>
        </p:nvSpPr>
        <p:spPr>
          <a:xfrm>
            <a:off x="437330" y="987574"/>
            <a:ext cx="826933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搜索相关文章，然后（1）点击引用；（2）点击 BibTeX；（3）将结果复制到.bib 文件中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49FF56-4A76-ECA6-FCDA-05CF8D5D6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0" y="1986051"/>
            <a:ext cx="4062662" cy="21698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7EAC9D-D365-C874-588D-D6684BC1B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16" y="2716460"/>
            <a:ext cx="4092843" cy="6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9" y="-1557337"/>
            <a:ext cx="3547110" cy="3273266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5019675" y="3345181"/>
            <a:ext cx="3547110" cy="3273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920591"/>
            <a:ext cx="9144000" cy="324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920591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4135426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3435190" y="2125761"/>
            <a:ext cx="1115378" cy="93059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5400" b="1" spc="150" dirty="0">
                <a:solidFill>
                  <a:srgbClr val="B88F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71999" y="2258377"/>
            <a:ext cx="4176465" cy="626745"/>
          </a:xfrm>
          <a:prstGeom prst="rect">
            <a:avLst/>
          </a:prstGeom>
        </p:spPr>
        <p:txBody>
          <a:bodyPr vert="horz" lIns="67628" tIns="35243" rIns="67628" bIns="35243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ea typeface="宋体" panose="02010600030101010101" pitchFamily="2" charset="-122"/>
              </a:rPr>
              <a:t>数学建模示例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57087" y="2046703"/>
            <a:ext cx="0" cy="1088708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G:\2021\校庆\PPT\logo-渐变金-10.pnglogo-渐变金-10">
            <a:extLst>
              <a:ext uri="{FF2B5EF4-FFF2-40B4-BE49-F238E27FC236}">
                <a16:creationId xmlns:a16="http://schemas.microsoft.com/office/drawing/2014/main" id="{DA12F6E8-E254-E2AB-03EB-B56701253F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03" t="32184" r="62112" b="31389"/>
          <a:stretch/>
        </p:blipFill>
        <p:spPr>
          <a:xfrm>
            <a:off x="1263199" y="1815026"/>
            <a:ext cx="1356691" cy="1552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916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813690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数学建模示例：椅子能在不平的地面上放稳吗？</a:t>
            </a: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B4D724C0-5239-DBFD-5CAE-01702496F7A9}"/>
              </a:ext>
            </a:extLst>
          </p:cNvPr>
          <p:cNvSpPr txBox="1"/>
          <p:nvPr/>
        </p:nvSpPr>
        <p:spPr>
          <a:xfrm>
            <a:off x="611560" y="1881813"/>
            <a:ext cx="3517056" cy="7598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不平的地面上的椅子，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通常三只脚着地 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—— </a:t>
            </a:r>
            <a:r>
              <a:rPr lang="zh-CN" altLang="en-US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放不稳！</a:t>
            </a:r>
            <a:endParaRPr lang="en-US" altLang="zh-CN" sz="1600" dirty="0">
              <a:solidFill>
                <a:srgbClr val="E03E3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6A173C-5DF5-3827-F931-0F4702C6AD87}"/>
              </a:ext>
            </a:extLst>
          </p:cNvPr>
          <p:cNvSpPr/>
          <p:nvPr/>
        </p:nvSpPr>
        <p:spPr>
          <a:xfrm>
            <a:off x="613607" y="2864347"/>
            <a:ext cx="2520280" cy="7875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挪动几下，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四只脚着地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—— </a:t>
            </a:r>
            <a:r>
              <a:rPr lang="zh-CN" altLang="zh-CN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椅子放稳</a:t>
            </a:r>
            <a:r>
              <a:rPr lang="zh-CN" altLang="en-US" sz="16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EFFAE8-EE8E-AE20-75C2-C3B5AA1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29" y="1656078"/>
            <a:ext cx="1757955" cy="24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CF484D-0D91-61F3-40CE-F3FF11508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56078"/>
            <a:ext cx="3511425" cy="24165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393D02-98F7-FBE2-8593-34885D0182E8}"/>
              </a:ext>
            </a:extLst>
          </p:cNvPr>
          <p:cNvSpPr txBox="1"/>
          <p:nvPr/>
        </p:nvSpPr>
        <p:spPr>
          <a:xfrm>
            <a:off x="3664296" y="4141770"/>
            <a:ext cx="5312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666666"/>
                </a:solidFill>
                <a:effectLst/>
                <a:latin typeface="Helvetica Neue" panose="02000503000000020004" pitchFamily="2" charset="0"/>
              </a:rPr>
              <a:t>现就任于同济大学应用数学系，国内知名的数学建模专家学者。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96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模型假设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7C46879-7327-D1F8-1D04-4CD6D040A9B4}"/>
              </a:ext>
            </a:extLst>
          </p:cNvPr>
          <p:cNvSpPr txBox="1"/>
          <p:nvPr/>
        </p:nvSpPr>
        <p:spPr>
          <a:xfrm>
            <a:off x="467544" y="1779662"/>
            <a:ext cx="561662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四腿一样长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椅脚与地面点接触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四脚连线呈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正方形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5112E73-1406-8C5B-074C-B98D33834CDA}"/>
              </a:ext>
            </a:extLst>
          </p:cNvPr>
          <p:cNvSpPr txBox="1"/>
          <p:nvPr/>
        </p:nvSpPr>
        <p:spPr>
          <a:xfrm>
            <a:off x="467544" y="2435699"/>
            <a:ext cx="537229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地面高度连续变化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可视为数学上的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连续曲面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CE5608C8-F059-0924-F866-339D9C06A769}"/>
              </a:ext>
            </a:extLst>
          </p:cNvPr>
          <p:cNvSpPr txBox="1"/>
          <p:nvPr/>
        </p:nvSpPr>
        <p:spPr>
          <a:xfrm>
            <a:off x="467544" y="3122278"/>
            <a:ext cx="5616624" cy="3805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地面相对平坦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椅子在任意位置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至少三只脚着地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FD6159A-50DD-0C25-9BD7-D08AC06E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7984"/>
            <a:ext cx="2416535" cy="241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5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模型建立</a:t>
            </a:r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F602041F-08EF-DA7F-5DBA-A60B459A155E}"/>
              </a:ext>
            </a:extLst>
          </p:cNvPr>
          <p:cNvSpPr txBox="1"/>
          <p:nvPr/>
        </p:nvSpPr>
        <p:spPr>
          <a:xfrm>
            <a:off x="473439" y="1363919"/>
            <a:ext cx="1417212" cy="36933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椅子位置</a:t>
            </a:r>
          </a:p>
        </p:txBody>
      </p:sp>
      <p:sp>
        <p:nvSpPr>
          <p:cNvPr id="51" name="Text Box 6">
            <a:extLst>
              <a:ext uri="{FF2B5EF4-FFF2-40B4-BE49-F238E27FC236}">
                <a16:creationId xmlns:a16="http://schemas.microsoft.com/office/drawing/2014/main" id="{19BA90A0-A7EA-9796-4B7C-5955815C71A7}"/>
              </a:ext>
            </a:extLst>
          </p:cNvPr>
          <p:cNvSpPr txBox="1"/>
          <p:nvPr/>
        </p:nvSpPr>
        <p:spPr>
          <a:xfrm>
            <a:off x="2006959" y="1275606"/>
            <a:ext cx="37824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利用正方形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椅脚连线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的对称性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7" name="Text Box 31">
            <a:extLst>
              <a:ext uri="{FF2B5EF4-FFF2-40B4-BE49-F238E27FC236}">
                <a16:creationId xmlns:a16="http://schemas.microsoft.com/office/drawing/2014/main" id="{79EE49E5-B101-DCDF-4156-C93D6687D86C}"/>
              </a:ext>
            </a:extLst>
          </p:cNvPr>
          <p:cNvSpPr txBox="1"/>
          <p:nvPr/>
        </p:nvSpPr>
        <p:spPr>
          <a:xfrm>
            <a:off x="2006960" y="1518510"/>
            <a:ext cx="220349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用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zh-CN" altLang="en-US" sz="1800" i="1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表示椅子位置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" name="Text Box 32">
            <a:extLst>
              <a:ext uri="{FF2B5EF4-FFF2-40B4-BE49-F238E27FC236}">
                <a16:creationId xmlns:a16="http://schemas.microsoft.com/office/drawing/2014/main" id="{1B74BB70-C1C5-15AB-8E4A-84F693E2ADDF}"/>
              </a:ext>
            </a:extLst>
          </p:cNvPr>
          <p:cNvSpPr txBox="1"/>
          <p:nvPr/>
        </p:nvSpPr>
        <p:spPr>
          <a:xfrm>
            <a:off x="488581" y="2328871"/>
            <a:ext cx="1417212" cy="36933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四只脚着地</a:t>
            </a:r>
          </a:p>
        </p:txBody>
      </p:sp>
      <p:sp>
        <p:nvSpPr>
          <p:cNvPr id="81" name="Text Box 35">
            <a:extLst>
              <a:ext uri="{FF2B5EF4-FFF2-40B4-BE49-F238E27FC236}">
                <a16:creationId xmlns:a16="http://schemas.microsoft.com/office/drawing/2014/main" id="{8D233FAA-395F-0245-1F89-EFA833DD4445}"/>
              </a:ext>
            </a:extLst>
          </p:cNvPr>
          <p:cNvSpPr txBox="1"/>
          <p:nvPr/>
        </p:nvSpPr>
        <p:spPr>
          <a:xfrm>
            <a:off x="705788" y="3250721"/>
            <a:ext cx="367240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A,C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两脚与地面距离之和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2" name="Text Box 36">
            <a:extLst>
              <a:ext uri="{FF2B5EF4-FFF2-40B4-BE49-F238E27FC236}">
                <a16:creationId xmlns:a16="http://schemas.microsoft.com/office/drawing/2014/main" id="{8CCA0CC5-352D-362C-BEF8-2CB1D4EB26E0}"/>
              </a:ext>
            </a:extLst>
          </p:cNvPr>
          <p:cNvSpPr txBox="1"/>
          <p:nvPr/>
        </p:nvSpPr>
        <p:spPr>
          <a:xfrm>
            <a:off x="659646" y="3684613"/>
            <a:ext cx="376469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B,D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两脚与地面距离之和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5" name="Text Box 42">
            <a:extLst>
              <a:ext uri="{FF2B5EF4-FFF2-40B4-BE49-F238E27FC236}">
                <a16:creationId xmlns:a16="http://schemas.microsoft.com/office/drawing/2014/main" id="{D6A33863-AE4D-2739-4965-56DC7AB239D6}"/>
              </a:ext>
            </a:extLst>
          </p:cNvPr>
          <p:cNvSpPr txBox="1"/>
          <p:nvPr/>
        </p:nvSpPr>
        <p:spPr>
          <a:xfrm>
            <a:off x="2077549" y="2216997"/>
            <a:ext cx="284430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椅脚与地面距离为零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latin typeface="宋体" panose="02010600030101010101" pitchFamily="2" charset="-122"/>
              </a:rPr>
              <a:t>距离是</a:t>
            </a:r>
            <a:r>
              <a:rPr lang="zh-CN" altLang="en-US" sz="1800" i="1" dirty="0">
                <a:latin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sz="1800" dirty="0">
                <a:latin typeface="宋体" panose="02010600030101010101" pitchFamily="2" charset="-122"/>
                <a:sym typeface="Symbol" panose="05050102010706020507" pitchFamily="18" charset="2"/>
              </a:rPr>
              <a:t>的函数</a:t>
            </a:r>
            <a:r>
              <a:rPr lang="en-US" altLang="zh-CN" sz="1800" dirty="0">
                <a:latin typeface="宋体" panose="02010600030101010101" pitchFamily="2" charset="-122"/>
                <a:sym typeface="Symbol" panose="05050102010706020507" pitchFamily="18" charset="2"/>
              </a:rPr>
              <a:t>.</a:t>
            </a:r>
          </a:p>
        </p:txBody>
      </p:sp>
      <p:grpSp>
        <p:nvGrpSpPr>
          <p:cNvPr id="90" name="Group 7">
            <a:extLst>
              <a:ext uri="{FF2B5EF4-FFF2-40B4-BE49-F238E27FC236}">
                <a16:creationId xmlns:a16="http://schemas.microsoft.com/office/drawing/2014/main" id="{C7E70418-1DB4-E63D-E88A-3FF4D14E50FC}"/>
              </a:ext>
            </a:extLst>
          </p:cNvPr>
          <p:cNvGrpSpPr/>
          <p:nvPr/>
        </p:nvGrpSpPr>
        <p:grpSpPr>
          <a:xfrm>
            <a:off x="5090864" y="981646"/>
            <a:ext cx="3657600" cy="2819400"/>
            <a:chOff x="3312" y="1344"/>
            <a:chExt cx="2304" cy="1776"/>
          </a:xfrm>
        </p:grpSpPr>
        <p:sp>
          <p:nvSpPr>
            <p:cNvPr id="91" name="Line 8">
              <a:extLst>
                <a:ext uri="{FF2B5EF4-FFF2-40B4-BE49-F238E27FC236}">
                  <a16:creationId xmlns:a16="http://schemas.microsoft.com/office/drawing/2014/main" id="{D9EF0AE7-C5BE-E31B-7813-837048193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256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2" name="Line 9">
              <a:extLst>
                <a:ext uri="{FF2B5EF4-FFF2-40B4-BE49-F238E27FC236}">
                  <a16:creationId xmlns:a16="http://schemas.microsoft.com/office/drawing/2014/main" id="{B27469C4-CE03-C6CB-59A9-073D0082E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344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3" name="Line 10">
              <a:extLst>
                <a:ext uri="{FF2B5EF4-FFF2-40B4-BE49-F238E27FC236}">
                  <a16:creationId xmlns:a16="http://schemas.microsoft.com/office/drawing/2014/main" id="{F53D449A-1F01-418E-4D8F-AC0143351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536"/>
              <a:ext cx="768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4" name="Line 11">
              <a:extLst>
                <a:ext uri="{FF2B5EF4-FFF2-40B4-BE49-F238E27FC236}">
                  <a16:creationId xmlns:a16="http://schemas.microsoft.com/office/drawing/2014/main" id="{D0DE6C49-EAAF-6314-9F86-CB9904291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536"/>
              <a:ext cx="72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5" name="Line 12">
              <a:extLst>
                <a:ext uri="{FF2B5EF4-FFF2-40B4-BE49-F238E27FC236}">
                  <a16:creationId xmlns:a16="http://schemas.microsoft.com/office/drawing/2014/main" id="{153439F9-C6E9-6CDC-EB2A-2CD341FDA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256"/>
              <a:ext cx="72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6" name="Line 13">
              <a:extLst>
                <a:ext uri="{FF2B5EF4-FFF2-40B4-BE49-F238E27FC236}">
                  <a16:creationId xmlns:a16="http://schemas.microsoft.com/office/drawing/2014/main" id="{0C4AA77E-C394-611E-D411-C68970038A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0" y="2256"/>
              <a:ext cx="768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endParaRPr>
            </a:p>
          </p:txBody>
        </p:sp>
        <p:sp>
          <p:nvSpPr>
            <p:cNvPr id="97" name="Text Box 14">
              <a:extLst>
                <a:ext uri="{FF2B5EF4-FFF2-40B4-BE49-F238E27FC236}">
                  <a16:creationId xmlns:a16="http://schemas.microsoft.com/office/drawing/2014/main" id="{6679594D-55C8-BA31-3C70-7AF3C982D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8" y="2217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98" name="Text Box 15">
              <a:extLst>
                <a:ext uri="{FF2B5EF4-FFF2-40B4-BE49-F238E27FC236}">
                  <a16:creationId xmlns:a16="http://schemas.microsoft.com/office/drawing/2014/main" id="{9D843107-1DE5-41E6-4A5D-1506E1BD7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344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9" name="Text Box 16">
              <a:extLst>
                <a:ext uri="{FF2B5EF4-FFF2-40B4-BE49-F238E27FC236}">
                  <a16:creationId xmlns:a16="http://schemas.microsoft.com/office/drawing/2014/main" id="{0F2B23E5-6960-C765-C5FC-7A2FE35BF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968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00" name="Text Box 17">
              <a:extLst>
                <a:ext uri="{FF2B5EF4-FFF2-40B4-BE49-F238E27FC236}">
                  <a16:creationId xmlns:a16="http://schemas.microsoft.com/office/drawing/2014/main" id="{94C70AFD-7D8E-1CEC-BCBF-25A673450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80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ea typeface="+mj-ea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1" name="Text Box 18">
              <a:extLst>
                <a:ext uri="{FF2B5EF4-FFF2-40B4-BE49-F238E27FC236}">
                  <a16:creationId xmlns:a16="http://schemas.microsoft.com/office/drawing/2014/main" id="{136982E0-EA0F-7C56-C2B5-7B63EB3C4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016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j-ea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2" name="Text Box 19">
              <a:extLst>
                <a:ext uri="{FF2B5EF4-FFF2-40B4-BE49-F238E27FC236}">
                  <a16:creationId xmlns:a16="http://schemas.microsoft.com/office/drawing/2014/main" id="{11CD1992-264A-6C4F-C5C7-AA345FD7C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208"/>
              <a:ext cx="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rPr>
                <a:t>O</a:t>
              </a:r>
            </a:p>
          </p:txBody>
        </p:sp>
      </p:grpSp>
      <p:grpSp>
        <p:nvGrpSpPr>
          <p:cNvPr id="103" name="Group 51">
            <a:extLst>
              <a:ext uri="{FF2B5EF4-FFF2-40B4-BE49-F238E27FC236}">
                <a16:creationId xmlns:a16="http://schemas.microsoft.com/office/drawing/2014/main" id="{686BA4A3-BC5F-039E-C4BA-EFEA803451CC}"/>
              </a:ext>
            </a:extLst>
          </p:cNvPr>
          <p:cNvGrpSpPr/>
          <p:nvPr/>
        </p:nvGrpSpPr>
        <p:grpSpPr>
          <a:xfrm>
            <a:off x="5459164" y="1046734"/>
            <a:ext cx="3124200" cy="2611438"/>
            <a:chOff x="3792" y="1392"/>
            <a:chExt cx="1968" cy="1645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07E8AE75-2174-98BB-E2C5-E0914D0A449D}"/>
                </a:ext>
              </a:extLst>
            </p:cNvPr>
            <p:cNvGrpSpPr/>
            <p:nvPr/>
          </p:nvGrpSpPr>
          <p:grpSpPr>
            <a:xfrm>
              <a:off x="3792" y="1392"/>
              <a:ext cx="1728" cy="1645"/>
              <a:chOff x="3792" y="1392"/>
              <a:chExt cx="1728" cy="1645"/>
            </a:xfrm>
          </p:grpSpPr>
          <p:sp>
            <p:nvSpPr>
              <p:cNvPr id="106" name="Line 21">
                <a:extLst>
                  <a:ext uri="{FF2B5EF4-FFF2-40B4-BE49-F238E27FC236}">
                    <a16:creationId xmlns:a16="http://schemas.microsoft.com/office/drawing/2014/main" id="{27BB79D7-8046-DE56-F45F-17B7FDB30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2" y="1705"/>
                <a:ext cx="1632" cy="105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7" name="Line 22">
                <a:extLst>
                  <a:ext uri="{FF2B5EF4-FFF2-40B4-BE49-F238E27FC236}">
                    <a16:creationId xmlns:a16="http://schemas.microsoft.com/office/drawing/2014/main" id="{07013929-1916-A018-3506-E74654E36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1536"/>
                <a:ext cx="1057" cy="1501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8" name="Line 23">
                <a:extLst>
                  <a:ext uri="{FF2B5EF4-FFF2-40B4-BE49-F238E27FC236}">
                    <a16:creationId xmlns:a16="http://schemas.microsoft.com/office/drawing/2014/main" id="{1DEC0ED8-7C33-ED87-907D-35672725A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1632"/>
                <a:ext cx="1104" cy="19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09" name="Line 24">
                <a:extLst>
                  <a:ext uri="{FF2B5EF4-FFF2-40B4-BE49-F238E27FC236}">
                    <a16:creationId xmlns:a16="http://schemas.microsoft.com/office/drawing/2014/main" id="{9A6491F7-67C1-3C45-27B1-FCFDBA441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688"/>
                <a:ext cx="1104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0" name="Line 25">
                <a:extLst>
                  <a:ext uri="{FF2B5EF4-FFF2-40B4-BE49-F238E27FC236}">
                    <a16:creationId xmlns:a16="http://schemas.microsoft.com/office/drawing/2014/main" id="{B38CF226-9B1A-BBCA-7EC0-93A551248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240" cy="105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1" name="Line 26">
                <a:extLst>
                  <a:ext uri="{FF2B5EF4-FFF2-40B4-BE49-F238E27FC236}">
                    <a16:creationId xmlns:a16="http://schemas.microsoft.com/office/drawing/2014/main" id="{F479A27B-9DB8-F1DF-59BD-01B563B94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40" y="1824"/>
                <a:ext cx="240" cy="105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  <p:sp>
            <p:nvSpPr>
              <p:cNvPr id="112" name="Text Box 27">
                <a:extLst>
                  <a:ext uri="{FF2B5EF4-FFF2-40B4-BE49-F238E27FC236}">
                    <a16:creationId xmlns:a16="http://schemas.microsoft.com/office/drawing/2014/main" id="{5EEB1323-41D0-5919-6375-D3655878D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0" y="2736"/>
                <a:ext cx="48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i="1" dirty="0">
                    <a:solidFill>
                      <a:srgbClr val="FF3300"/>
                    </a:solidFill>
                    <a:ea typeface="+mj-ea"/>
                    <a:cs typeface="Times New Roman" panose="02020603050405020304" pitchFamily="18" charset="0"/>
                  </a:rPr>
                  <a:t>D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´</a:t>
                </a:r>
              </a:p>
            </p:txBody>
          </p:sp>
          <p:sp>
            <p:nvSpPr>
              <p:cNvPr id="113" name="Text Box 28">
                <a:extLst>
                  <a:ext uri="{FF2B5EF4-FFF2-40B4-BE49-F238E27FC236}">
                    <a16:creationId xmlns:a16="http://schemas.microsoft.com/office/drawing/2014/main" id="{504F22F0-2BF2-B74E-D2B0-3D7ECBFA8E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2688"/>
                <a:ext cx="6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i="1" dirty="0">
                    <a:solidFill>
                      <a:srgbClr val="FF3300"/>
                    </a:solidFill>
                    <a:ea typeface="+mj-ea"/>
                    <a:cs typeface="Times New Roman" panose="02020603050405020304" pitchFamily="18" charset="0"/>
                  </a:rPr>
                  <a:t>C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 ´</a:t>
                </a:r>
              </a:p>
            </p:txBody>
          </p:sp>
          <p:sp>
            <p:nvSpPr>
              <p:cNvPr id="114" name="Text Box 29">
                <a:extLst>
                  <a:ext uri="{FF2B5EF4-FFF2-40B4-BE49-F238E27FC236}">
                    <a16:creationId xmlns:a16="http://schemas.microsoft.com/office/drawing/2014/main" id="{904BE6DD-74CA-7D58-D7AB-A1E1A8DD9D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8" y="1392"/>
                <a:ext cx="52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ea typeface="+mj-ea"/>
                    <a:cs typeface="Times New Roman" panose="02020603050405020304" pitchFamily="18" charset="0"/>
                  </a:rPr>
                  <a:t>B</a:t>
                </a:r>
                <a:r>
                  <a:rPr kumimoji="1" lang="en-US" altLang="zh-CN" sz="16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 </a:t>
                </a:r>
                <a:r>
                  <a:rPr kumimoji="1" lang="en-US" altLang="zh-CN" sz="18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j-lt"/>
                    <a:ea typeface="+mj-ea"/>
                  </a:rPr>
                  <a:t>´</a:t>
                </a:r>
              </a:p>
            </p:txBody>
          </p:sp>
        </p:grpSp>
        <p:sp>
          <p:nvSpPr>
            <p:cNvPr id="105" name="Text Box 30">
              <a:extLst>
                <a:ext uri="{FF2B5EF4-FFF2-40B4-BE49-F238E27FC236}">
                  <a16:creationId xmlns:a16="http://schemas.microsoft.com/office/drawing/2014/main" id="{D227BC1B-42B0-0C4E-5370-F50713DB0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1488"/>
              <a:ext cx="62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srgbClr val="FF3300"/>
                  </a:solidFill>
                  <a:ea typeface="+mj-ea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1600" i="1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j-lt"/>
                  <a:ea typeface="+mj-ea"/>
                </a:rPr>
                <a:t> </a:t>
              </a:r>
              <a:r>
                <a:rPr kumimoji="1" lang="en-US" altLang="zh-CN" sz="1800" i="1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j-lt"/>
                  <a:ea typeface="+mj-ea"/>
                </a:rPr>
                <a:t>´</a:t>
              </a:r>
            </a:p>
          </p:txBody>
        </p:sp>
      </p:grpSp>
      <p:sp>
        <p:nvSpPr>
          <p:cNvPr id="115" name="Text Box 41">
            <a:extLst>
              <a:ext uri="{FF2B5EF4-FFF2-40B4-BE49-F238E27FC236}">
                <a16:creationId xmlns:a16="http://schemas.microsoft.com/office/drawing/2014/main" id="{644DE170-2522-A10F-9F30-C9E99987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7279" y="2130480"/>
            <a:ext cx="45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116" name="Text Box 43">
            <a:extLst>
              <a:ext uri="{FF2B5EF4-FFF2-40B4-BE49-F238E27FC236}">
                <a16:creationId xmlns:a16="http://schemas.microsoft.com/office/drawing/2014/main" id="{04CB4148-36FF-3B0D-87C3-D2206924CFFF}"/>
              </a:ext>
            </a:extLst>
          </p:cNvPr>
          <p:cNvSpPr txBox="1"/>
          <p:nvPr/>
        </p:nvSpPr>
        <p:spPr>
          <a:xfrm>
            <a:off x="5320952" y="3862958"/>
            <a:ext cx="2894112" cy="4552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10000"/>
              </a:spcBef>
              <a:buFontTx/>
              <a:buNone/>
            </a:pP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正方形</a:t>
            </a:r>
            <a:r>
              <a:rPr lang="en-US" altLang="zh-CN" sz="1800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en-US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绕</a:t>
            </a:r>
            <a:r>
              <a:rPr lang="en-US" altLang="zh-CN" sz="1800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sz="1800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点旋转</a:t>
            </a:r>
            <a:endParaRPr lang="zh-CN" altLang="en-US" sz="1800" dirty="0">
              <a:solidFill>
                <a:srgbClr val="E03E3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5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/>
      <p:bldP spid="82" grpId="0"/>
      <p:bldP spid="85" grpId="0"/>
      <p:bldP spid="115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模型建立</a:t>
            </a: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88E9094-6D98-B063-0C50-1A863109DD79}"/>
              </a:ext>
            </a:extLst>
          </p:cNvPr>
          <p:cNvSpPr txBox="1"/>
          <p:nvPr/>
        </p:nvSpPr>
        <p:spPr>
          <a:xfrm>
            <a:off x="4761635" y="1463613"/>
            <a:ext cx="283726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连续函数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61D0FE3B-5CDD-8307-4768-A862BD7D60D2}"/>
              </a:ext>
            </a:extLst>
          </p:cNvPr>
          <p:cNvSpPr txBox="1"/>
          <p:nvPr/>
        </p:nvSpPr>
        <p:spPr>
          <a:xfrm>
            <a:off x="4699869" y="2208268"/>
            <a:ext cx="3619109" cy="39555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对任意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 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至少一个为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EC5C34E0-BE11-0AB0-1564-C321BB921E93}"/>
              </a:ext>
            </a:extLst>
          </p:cNvPr>
          <p:cNvSpPr txBox="1"/>
          <p:nvPr/>
        </p:nvSpPr>
        <p:spPr>
          <a:xfrm>
            <a:off x="839073" y="3878660"/>
            <a:ext cx="5101080" cy="773802"/>
          </a:xfrm>
          <a:prstGeom prst="rect">
            <a:avLst/>
          </a:prstGeom>
          <a:solidFill>
            <a:srgbClr val="FFFFB5"/>
          </a:solidFill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已知：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连续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对任意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•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 ,</a:t>
            </a: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且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 0,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&gt; 0 ,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8FEEA9DC-8664-4E04-D5E4-EAC255A1FBB6}"/>
              </a:ext>
            </a:extLst>
          </p:cNvPr>
          <p:cNvSpPr txBox="1"/>
          <p:nvPr/>
        </p:nvSpPr>
        <p:spPr>
          <a:xfrm>
            <a:off x="839072" y="1434074"/>
            <a:ext cx="2291103" cy="369332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地面为连续曲面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BBFBB780-5F1F-E6EF-F488-5F46EC522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072" y="2102959"/>
            <a:ext cx="2291103" cy="646331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en-US" altLang="zh-CN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椅子在任意位置至少三只脚着地</a:t>
            </a: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93403FFD-3988-3432-62C2-C90AED2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526" y="1494598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1" name="Rectangle 1075">
            <a:extLst>
              <a:ext uri="{FF2B5EF4-FFF2-40B4-BE49-F238E27FC236}">
                <a16:creationId xmlns:a16="http://schemas.microsoft.com/office/drawing/2014/main" id="{8836CFAB-336D-D574-EE23-5B88081F648C}"/>
              </a:ext>
            </a:extLst>
          </p:cNvPr>
          <p:cNvSpPr/>
          <p:nvPr/>
        </p:nvSpPr>
        <p:spPr>
          <a:xfrm>
            <a:off x="4699870" y="3078086"/>
            <a:ext cx="3917383" cy="41370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 &gt; 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；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)=0, 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)&gt;0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BD6AD10B-B580-FBDF-6D41-BAFD34068D39}"/>
              </a:ext>
            </a:extLst>
          </p:cNvPr>
          <p:cNvSpPr txBox="1"/>
          <p:nvPr/>
        </p:nvSpPr>
        <p:spPr>
          <a:xfrm>
            <a:off x="839072" y="2987288"/>
            <a:ext cx="2291103" cy="646331"/>
          </a:xfrm>
          <a:prstGeom prst="rect">
            <a:avLst/>
          </a:prstGeom>
          <a:solidFill>
            <a:srgbClr val="6E0F6D">
              <a:alpha val="10000"/>
            </a:srgbClr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4pPr>
            <a:lvl5pPr marL="2057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5pPr>
          </a:lstStyle>
          <a:p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椅子旋转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对角线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BD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互换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E80DA4FB-E8D0-6DC1-D064-2FCD289F7465}"/>
              </a:ext>
            </a:extLst>
          </p:cNvPr>
          <p:cNvSpPr txBox="1"/>
          <p:nvPr/>
        </p:nvSpPr>
        <p:spPr>
          <a:xfrm>
            <a:off x="6270898" y="3876672"/>
            <a:ext cx="2133600" cy="775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证明：存在</a:t>
            </a:r>
            <a:r>
              <a:rPr lang="zh-CN" altLang="en-US" sz="18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endParaRPr lang="en-US" altLang="zh-CN"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使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1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0.</a:t>
            </a: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4ED7A8B0-4AC8-039F-EFC7-18C178941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2261323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B48A7EF6-DB57-3B5B-D716-4F70C7F4E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3155802"/>
            <a:ext cx="708172" cy="317787"/>
          </a:xfrm>
          <a:prstGeom prst="rightArrow">
            <a:avLst>
              <a:gd name="adj1" fmla="val 50000"/>
              <a:gd name="adj2" fmla="val 61264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2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11" grpId="0"/>
      <p:bldP spid="13" grpId="0" animBg="1"/>
      <p:bldP spid="14" grpId="0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9" y="-1557337"/>
            <a:ext cx="3547110" cy="3273266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5019675" y="3345181"/>
            <a:ext cx="3547110" cy="3273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920591"/>
            <a:ext cx="9144000" cy="324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920591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4135426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3436232" y="2091745"/>
            <a:ext cx="1115378" cy="93059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4800" b="1" spc="150" dirty="0">
                <a:solidFill>
                  <a:srgbClr val="B88F4D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71999" y="2239585"/>
            <a:ext cx="4104457" cy="626745"/>
          </a:xfrm>
          <a:prstGeom prst="rect">
            <a:avLst/>
          </a:prstGeom>
        </p:spPr>
        <p:txBody>
          <a:bodyPr vert="horz" lIns="67628" tIns="35243" rIns="67628" bIns="35243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3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sz="3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数学建模试题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57087" y="2046703"/>
            <a:ext cx="0" cy="1088708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G:\2021\校庆\PPT\logo-渐变金-10.pnglogo-渐变金-10">
            <a:extLst>
              <a:ext uri="{FF2B5EF4-FFF2-40B4-BE49-F238E27FC236}">
                <a16:creationId xmlns:a16="http://schemas.microsoft.com/office/drawing/2014/main" id="{DA12F6E8-E254-E2AB-03EB-B56701253F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03" t="32184" r="62112" b="31389"/>
          <a:stretch/>
        </p:blipFill>
        <p:spPr>
          <a:xfrm>
            <a:off x="1263199" y="1815026"/>
            <a:ext cx="1356691" cy="15520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模型求解</a:t>
            </a: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A0485407-4E01-70AC-1A76-F8E70BAC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6129132-0A60-C5B4-52BA-3440B29B6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605" y="965079"/>
            <a:ext cx="22930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Times New Roman" panose="02020603050405020304" pitchFamily="18" charset="0"/>
              </a:rPr>
              <a:t>一种简单的证明方法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C38F965-DDD4-8C34-0D98-2ABFE86E1BAC}"/>
              </a:ext>
            </a:extLst>
          </p:cNvPr>
          <p:cNvSpPr txBox="1"/>
          <p:nvPr/>
        </p:nvSpPr>
        <p:spPr>
          <a:xfrm>
            <a:off x="402878" y="2061639"/>
            <a:ext cx="7777162" cy="41434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）由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f, g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连续可得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连续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1078">
            <a:extLst>
              <a:ext uri="{FF2B5EF4-FFF2-40B4-BE49-F238E27FC236}">
                <a16:creationId xmlns:a16="http://schemas.microsoft.com/office/drawing/2014/main" id="{08924694-41F3-5911-2502-B0B33B09BE84}"/>
              </a:ext>
            </a:extLst>
          </p:cNvPr>
          <p:cNvSpPr/>
          <p:nvPr/>
        </p:nvSpPr>
        <p:spPr>
          <a:xfrm>
            <a:off x="402878" y="1368871"/>
            <a:ext cx="6983412" cy="41434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）令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)–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h(0)&gt;0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/2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)&lt;0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1080">
            <a:extLst>
              <a:ext uri="{FF2B5EF4-FFF2-40B4-BE49-F238E27FC236}">
                <a16:creationId xmlns:a16="http://schemas.microsoft.com/office/drawing/2014/main" id="{05B98416-40BD-A6CE-9499-34BEB6ADBF4C}"/>
              </a:ext>
            </a:extLst>
          </p:cNvPr>
          <p:cNvSpPr/>
          <p:nvPr/>
        </p:nvSpPr>
        <p:spPr>
          <a:xfrm>
            <a:off x="402878" y="3488726"/>
            <a:ext cx="8208962" cy="416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）因为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•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)=0,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0.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49F1526-A98A-EEE5-6BCE-694D9F10E730}"/>
              </a:ext>
            </a:extLst>
          </p:cNvPr>
          <p:cNvSpPr txBox="1"/>
          <p:nvPr/>
        </p:nvSpPr>
        <p:spPr>
          <a:xfrm>
            <a:off x="402878" y="2754407"/>
            <a:ext cx="8208962" cy="45525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）据连续函数的基本性质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必存在</a:t>
            </a:r>
            <a:r>
              <a:rPr lang="zh-CN" altLang="en-US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( 0&lt; 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&lt; /2)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)=0,  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即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= g(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18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1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6603A0-6B71-17B0-65E2-D957D73C20BE}"/>
              </a:ext>
            </a:extLst>
          </p:cNvPr>
          <p:cNvSpPr/>
          <p:nvPr/>
        </p:nvSpPr>
        <p:spPr>
          <a:xfrm>
            <a:off x="402878" y="4183483"/>
            <a:ext cx="8372475" cy="458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假设条件下，将椅子绕中心旋转，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一定能</a:t>
            </a:r>
            <a:r>
              <a:rPr lang="zh-CN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找到四只脚着地的稳定点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9" y="-1557337"/>
            <a:ext cx="3547110" cy="3273266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5019675" y="3345181"/>
            <a:ext cx="3547110" cy="3273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920591"/>
            <a:ext cx="9144000" cy="3241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920591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4135426"/>
            <a:ext cx="9143998" cy="27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3435190" y="2125761"/>
            <a:ext cx="1115378" cy="930593"/>
          </a:xfrm>
          <a:prstGeom prst="rect">
            <a:avLst/>
          </a:prstGeom>
          <a:noFill/>
        </p:spPr>
        <p:txBody>
          <a:bodyPr wrap="square" lIns="68580" tIns="34290" rIns="68580" bIns="3429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altLang="zh-CN" sz="5400" b="1" spc="150" dirty="0">
                <a:solidFill>
                  <a:srgbClr val="B88F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571999" y="2258377"/>
            <a:ext cx="4176465" cy="626745"/>
          </a:xfrm>
          <a:prstGeom prst="rect">
            <a:avLst/>
          </a:prstGeom>
        </p:spPr>
        <p:txBody>
          <a:bodyPr vert="horz" lIns="67628" tIns="35243" rIns="67628" bIns="35243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ea typeface="宋体" panose="02010600030101010101" pitchFamily="2" charset="-122"/>
              </a:rPr>
              <a:t>数学建模算法：插值法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57087" y="2046703"/>
            <a:ext cx="0" cy="1088708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G:\2021\校庆\PPT\logo-渐变金-10.pnglogo-渐变金-10">
            <a:extLst>
              <a:ext uri="{FF2B5EF4-FFF2-40B4-BE49-F238E27FC236}">
                <a16:creationId xmlns:a16="http://schemas.microsoft.com/office/drawing/2014/main" id="{DA12F6E8-E254-E2AB-03EB-B56701253F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03" t="32184" r="62112" b="31389"/>
          <a:stretch/>
        </p:blipFill>
        <p:spPr>
          <a:xfrm>
            <a:off x="1263199" y="1815026"/>
            <a:ext cx="1356691" cy="1552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14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16A5F2-E52C-469D-6225-32B8BBBC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255A93-734C-33B6-F1A5-01914C2F2F83}"/>
              </a:ext>
            </a:extLst>
          </p:cNvPr>
          <p:cNvSpPr txBox="1">
            <a:spLocks noRot="1"/>
          </p:cNvSpPr>
          <p:nvPr/>
        </p:nvSpPr>
        <p:spPr>
          <a:xfrm>
            <a:off x="2051720" y="1203598"/>
            <a:ext cx="4752528" cy="3287264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插值方法简介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一维插值方法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拉格朗日多项式插值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分段线性插值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三次样条插值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应用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二维插值方法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节点均匀（网格）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节点不均匀（散点）  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C3F127-824D-711F-7F88-09B4CAAF1DA5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插值算法</a:t>
            </a:r>
          </a:p>
        </p:txBody>
      </p:sp>
    </p:spTree>
    <p:extLst>
      <p:ext uri="{BB962C8B-B14F-4D97-AF65-F5344CB8AC3E}">
        <p14:creationId xmlns:p14="http://schemas.microsoft.com/office/powerpoint/2010/main" val="349538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引例</a:t>
            </a:r>
          </a:p>
        </p:txBody>
      </p:sp>
      <p:graphicFrame>
        <p:nvGraphicFramePr>
          <p:cNvPr id="2" name="Group 72">
            <a:extLst>
              <a:ext uri="{FF2B5EF4-FFF2-40B4-BE49-F238E27FC236}">
                <a16:creationId xmlns:a16="http://schemas.microsoft.com/office/drawing/2014/main" id="{D272C786-040E-F219-BECC-DA5CDBC19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77686"/>
              </p:ext>
            </p:extLst>
          </p:nvPr>
        </p:nvGraphicFramePr>
        <p:xfrm>
          <a:off x="914537" y="1689300"/>
          <a:ext cx="6761162" cy="1368426"/>
        </p:xfrm>
        <a:graphic>
          <a:graphicData uri="http://schemas.openxmlformats.org/drawingml/2006/table">
            <a:tbl>
              <a:tblPr/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4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深度（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466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741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950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1422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1634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水温（</a:t>
                      </a:r>
                      <a:r>
                        <a:rPr kumimoji="0" lang="en-US" altLang="zh-CN" sz="1800" b="0" i="0" u="none" strike="noStrike" cap="none" normalizeH="0" baseline="30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7.04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4.28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3.40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2.54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隶书" pitchFamily="49" charset="-122"/>
                        </a:rPr>
                        <a:t>2.13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48">
            <a:extLst>
              <a:ext uri="{FF2B5EF4-FFF2-40B4-BE49-F238E27FC236}">
                <a16:creationId xmlns:a16="http://schemas.microsoft.com/office/drawing/2014/main" id="{4C5E437C-C7AB-1952-ACFF-2E8290145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134140"/>
            <a:ext cx="42485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已经测得在某处海洋不同深度处的水温如下：</a:t>
            </a:r>
          </a:p>
        </p:txBody>
      </p:sp>
      <p:sp>
        <p:nvSpPr>
          <p:cNvPr id="4" name="Rectangle 73">
            <a:extLst>
              <a:ext uri="{FF2B5EF4-FFF2-40B4-BE49-F238E27FC236}">
                <a16:creationId xmlns:a16="http://schemas.microsoft.com/office/drawing/2014/main" id="{1425DE5C-363D-651C-57C0-195E8BCB4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74332"/>
            <a:ext cx="8229600" cy="36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根据这些数据，希望合理地估计出其它深度（如</a:t>
            </a:r>
            <a:r>
              <a:rPr lang="en-US" altLang="zh-CN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米，</a:t>
            </a:r>
            <a:r>
              <a:rPr lang="en-US" altLang="zh-CN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600</a:t>
            </a:r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米，</a:t>
            </a:r>
            <a:r>
              <a:rPr lang="en-US" altLang="zh-CN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米</a:t>
            </a:r>
            <a:r>
              <a:rPr lang="en-US" altLang="zh-CN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1600" b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）处的水温。</a:t>
            </a:r>
          </a:p>
        </p:txBody>
      </p:sp>
    </p:spTree>
    <p:extLst>
      <p:ext uri="{BB962C8B-B14F-4D97-AF65-F5344CB8AC3E}">
        <p14:creationId xmlns:p14="http://schemas.microsoft.com/office/powerpoint/2010/main" val="227264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41" name="Rectangle 9">
            <a:extLst>
              <a:ext uri="{FF2B5EF4-FFF2-40B4-BE49-F238E27FC236}">
                <a16:creationId xmlns:a16="http://schemas.microsoft.com/office/drawing/2014/main" id="{850CC8DD-7685-A978-EB9D-2E1F420A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48" y="1851670"/>
            <a:ext cx="8136904" cy="1701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插值法是根据一组数据点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 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建立一个便于计算的初等函数或曲线 </a:t>
            </a:r>
            <a:r>
              <a:rPr lang="en-US" altLang="zh-CN" sz="1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，使它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通过这些给定的数据点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1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800" b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endParaRPr lang="en-US" altLang="zh-CN" sz="1800" b="1" baseline="-25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用这种方法所得的近似公式叫插值公式，已知的数据点叫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33ED3A-4499-455C-2625-FE2904C8C849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插值方法的概念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721C9F78-9846-69C9-B44A-E7AA986B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1" name="Group 3">
            <a:extLst>
              <a:ext uri="{FF2B5EF4-FFF2-40B4-BE49-F238E27FC236}">
                <a16:creationId xmlns:a16="http://schemas.microsoft.com/office/drawing/2014/main" id="{CE1D0C10-8997-F175-A52B-8A6C68853DAE}"/>
              </a:ext>
            </a:extLst>
          </p:cNvPr>
          <p:cNvGrpSpPr>
            <a:grpSpLocks/>
          </p:cNvGrpSpPr>
          <p:nvPr/>
        </p:nvGrpSpPr>
        <p:grpSpPr bwMode="auto">
          <a:xfrm>
            <a:off x="802878" y="1265239"/>
            <a:ext cx="6921103" cy="1084661"/>
            <a:chOff x="-99" y="935"/>
            <a:chExt cx="5813" cy="911"/>
          </a:xfrm>
        </p:grpSpPr>
        <p:sp>
          <p:nvSpPr>
            <p:cNvPr id="201732" name="Text Box 4">
              <a:extLst>
                <a:ext uri="{FF2B5EF4-FFF2-40B4-BE49-F238E27FC236}">
                  <a16:creationId xmlns:a16="http://schemas.microsoft.com/office/drawing/2014/main" id="{AB874A11-92BF-A304-85EF-5BAC6045E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9" y="959"/>
              <a:ext cx="581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kumimoji="1"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构造</a:t>
              </a: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相对简单的插值函数</a:t>
              </a:r>
            </a:p>
          </p:txBody>
        </p:sp>
        <p:graphicFrame>
          <p:nvGraphicFramePr>
            <p:cNvPr id="201733" name="Object 5">
              <a:extLst>
                <a:ext uri="{FF2B5EF4-FFF2-40B4-BE49-F238E27FC236}">
                  <a16:creationId xmlns:a16="http://schemas.microsoft.com/office/drawing/2014/main" id="{F0B10DE4-FE57-EEB3-2E7D-96ECB03C96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1725552"/>
                </p:ext>
              </p:extLst>
            </p:nvPr>
          </p:nvGraphicFramePr>
          <p:xfrm>
            <a:off x="2205" y="935"/>
            <a:ext cx="101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Equation" r:id="rId3" imgW="622080" imgH="203040" progId="Equation.DSMT4">
                    <p:embed/>
                  </p:oleObj>
                </mc:Choice>
                <mc:Fallback>
                  <p:oleObj name="Equation" r:id="rId3" imgW="622080" imgH="203040" progId="Equation.DSMT4">
                    <p:embed/>
                    <p:pic>
                      <p:nvPicPr>
                        <p:cNvPr id="201733" name="Object 5">
                          <a:extLst>
                            <a:ext uri="{FF2B5EF4-FFF2-40B4-BE49-F238E27FC236}">
                              <a16:creationId xmlns:a16="http://schemas.microsoft.com/office/drawing/2014/main" id="{F0B10DE4-FE57-EEB3-2E7D-96ECB03C96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5" y="935"/>
                          <a:ext cx="1012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734" name="Text Box 6">
              <a:extLst>
                <a:ext uri="{FF2B5EF4-FFF2-40B4-BE49-F238E27FC236}">
                  <a16:creationId xmlns:a16="http://schemas.microsoft.com/office/drawing/2014/main" id="{98446C0F-399D-81ED-2F3E-7BE186D5E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7" y="969"/>
              <a:ext cx="2064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通过</a:t>
              </a: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全部节点</a:t>
              </a:r>
              <a:r>
                <a: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, </a:t>
              </a: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即</a:t>
              </a:r>
            </a:p>
          </p:txBody>
        </p:sp>
        <p:graphicFrame>
          <p:nvGraphicFramePr>
            <p:cNvPr id="201735" name="Object 7">
              <a:extLst>
                <a:ext uri="{FF2B5EF4-FFF2-40B4-BE49-F238E27FC236}">
                  <a16:creationId xmlns:a16="http://schemas.microsoft.com/office/drawing/2014/main" id="{042AAD91-108F-1203-80AE-A87891F6E8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174125"/>
                </p:ext>
              </p:extLst>
            </p:nvPr>
          </p:nvGraphicFramePr>
          <p:xfrm>
            <a:off x="1999" y="1500"/>
            <a:ext cx="2437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" name="公式" r:id="rId5" imgW="1549080" imgH="241200" progId="Equation.3">
                    <p:embed/>
                  </p:oleObj>
                </mc:Choice>
                <mc:Fallback>
                  <p:oleObj name="公式" r:id="rId5" imgW="1549080" imgH="241200" progId="Equation.3">
                    <p:embed/>
                    <p:pic>
                      <p:nvPicPr>
                        <p:cNvPr id="201735" name="Object 7">
                          <a:extLst>
                            <a:ext uri="{FF2B5EF4-FFF2-40B4-BE49-F238E27FC236}">
                              <a16:creationId xmlns:a16="http://schemas.microsoft.com/office/drawing/2014/main" id="{042AAD91-108F-1203-80AE-A87891F6E8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9" y="1500"/>
                          <a:ext cx="2437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1736" name="Group 8">
            <a:extLst>
              <a:ext uri="{FF2B5EF4-FFF2-40B4-BE49-F238E27FC236}">
                <a16:creationId xmlns:a16="http://schemas.microsoft.com/office/drawing/2014/main" id="{5E95567A-C62D-4957-FC11-FD881652FC98}"/>
              </a:ext>
            </a:extLst>
          </p:cNvPr>
          <p:cNvGrpSpPr>
            <a:grpSpLocks/>
          </p:cNvGrpSpPr>
          <p:nvPr/>
        </p:nvGrpSpPr>
        <p:grpSpPr bwMode="auto">
          <a:xfrm>
            <a:off x="959138" y="2628628"/>
            <a:ext cx="3624094" cy="852761"/>
            <a:chOff x="240" y="1872"/>
            <a:chExt cx="3087" cy="875"/>
          </a:xfrm>
        </p:grpSpPr>
        <p:sp>
          <p:nvSpPr>
            <p:cNvPr id="201737" name="Text Box 9">
              <a:extLst>
                <a:ext uri="{FF2B5EF4-FFF2-40B4-BE49-F238E27FC236}">
                  <a16:creationId xmlns:a16="http://schemas.microsoft.com/office/drawing/2014/main" id="{A5E2F36D-9261-8827-88D7-CAF4449F6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872"/>
              <a:ext cx="624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再</a:t>
              </a: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用</a:t>
              </a:r>
            </a:p>
          </p:txBody>
        </p:sp>
        <p:graphicFrame>
          <p:nvGraphicFramePr>
            <p:cNvPr id="201738" name="Object 10">
              <a:extLst>
                <a:ext uri="{FF2B5EF4-FFF2-40B4-BE49-F238E27FC236}">
                  <a16:creationId xmlns:a16="http://schemas.microsoft.com/office/drawing/2014/main" id="{C07180EB-1D95-CCDD-F4DE-4C7CD87262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6" y="1872"/>
            <a:ext cx="54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" name="公式" r:id="rId7" imgW="342720" imgH="203040" progId="Equation.3">
                    <p:embed/>
                  </p:oleObj>
                </mc:Choice>
                <mc:Fallback>
                  <p:oleObj name="公式" r:id="rId7" imgW="342720" imgH="203040" progId="Equation.3">
                    <p:embed/>
                    <p:pic>
                      <p:nvPicPr>
                        <p:cNvPr id="201738" name="Object 10">
                          <a:extLst>
                            <a:ext uri="{FF2B5EF4-FFF2-40B4-BE49-F238E27FC236}">
                              <a16:creationId xmlns:a16="http://schemas.microsoft.com/office/drawing/2014/main" id="{C07180EB-1D95-CCDD-F4DE-4C7CD87262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" y="1872"/>
                          <a:ext cx="540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739" name="Text Box 11">
              <a:extLst>
                <a:ext uri="{FF2B5EF4-FFF2-40B4-BE49-F238E27FC236}">
                  <a16:creationId xmlns:a16="http://schemas.microsoft.com/office/drawing/2014/main" id="{DAD78ADE-5EC1-8C92-59EC-56A119B1F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872"/>
              <a:ext cx="207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计算插值，即</a:t>
              </a:r>
            </a:p>
          </p:txBody>
        </p:sp>
        <p:graphicFrame>
          <p:nvGraphicFramePr>
            <p:cNvPr id="201740" name="Object 12">
              <a:extLst>
                <a:ext uri="{FF2B5EF4-FFF2-40B4-BE49-F238E27FC236}">
                  <a16:creationId xmlns:a16="http://schemas.microsoft.com/office/drawing/2014/main" id="{688FC273-C3A4-4DDB-FDD0-1B5F201355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817682"/>
                </p:ext>
              </p:extLst>
            </p:nvPr>
          </p:nvGraphicFramePr>
          <p:xfrm>
            <a:off x="853" y="2298"/>
            <a:ext cx="1219" cy="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" name="公式" r:id="rId9" imgW="723600" imgH="228600" progId="Equation.3">
                    <p:embed/>
                  </p:oleObj>
                </mc:Choice>
                <mc:Fallback>
                  <p:oleObj name="公式" r:id="rId9" imgW="723600" imgH="228600" progId="Equation.3">
                    <p:embed/>
                    <p:pic>
                      <p:nvPicPr>
                        <p:cNvPr id="201740" name="Object 12">
                          <a:extLst>
                            <a:ext uri="{FF2B5EF4-FFF2-40B4-BE49-F238E27FC236}">
                              <a16:creationId xmlns:a16="http://schemas.microsoft.com/office/drawing/2014/main" id="{688FC273-C3A4-4DDB-FDD0-1B5F201355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" y="2298"/>
                          <a:ext cx="1219" cy="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89003E-D314-2B57-6DCB-5299AB5C9B44}"/>
              </a:ext>
            </a:extLst>
          </p:cNvPr>
          <p:cNvGrpSpPr/>
          <p:nvPr/>
        </p:nvGrpSpPr>
        <p:grpSpPr>
          <a:xfrm>
            <a:off x="4654957" y="2545019"/>
            <a:ext cx="3314700" cy="2085975"/>
            <a:chOff x="2627710" y="2787254"/>
            <a:chExt cx="3314700" cy="2085975"/>
          </a:xfrm>
        </p:grpSpPr>
        <p:grpSp>
          <p:nvGrpSpPr>
            <p:cNvPr id="201741" name="Group 13">
              <a:extLst>
                <a:ext uri="{FF2B5EF4-FFF2-40B4-BE49-F238E27FC236}">
                  <a16:creationId xmlns:a16="http://schemas.microsoft.com/office/drawing/2014/main" id="{F3EE8D53-C924-F563-034F-A28E2FD22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7710" y="2787254"/>
              <a:ext cx="3314700" cy="2085975"/>
              <a:chOff x="1152" y="1872"/>
              <a:chExt cx="2784" cy="1752"/>
            </a:xfrm>
          </p:grpSpPr>
          <p:grpSp>
            <p:nvGrpSpPr>
              <p:cNvPr id="201742" name="Group 14">
                <a:extLst>
                  <a:ext uri="{FF2B5EF4-FFF2-40B4-BE49-F238E27FC236}">
                    <a16:creationId xmlns:a16="http://schemas.microsoft.com/office/drawing/2014/main" id="{49135BFD-C62B-DC49-3C43-24BA583D79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1872"/>
                <a:ext cx="2784" cy="1752"/>
                <a:chOff x="624" y="2352"/>
                <a:chExt cx="2784" cy="1752"/>
              </a:xfrm>
            </p:grpSpPr>
            <p:sp>
              <p:nvSpPr>
                <p:cNvPr id="201743" name="Line 15">
                  <a:extLst>
                    <a:ext uri="{FF2B5EF4-FFF2-40B4-BE49-F238E27FC236}">
                      <a16:creationId xmlns:a16="http://schemas.microsoft.com/office/drawing/2014/main" id="{85F4E4F5-F9AC-CDCD-B7BD-B70E25285B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0" y="2352"/>
                  <a:ext cx="0" cy="13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44" name="Line 16">
                  <a:extLst>
                    <a:ext uri="{FF2B5EF4-FFF2-40B4-BE49-F238E27FC236}">
                      <a16:creationId xmlns:a16="http://schemas.microsoft.com/office/drawing/2014/main" id="{C9FED63D-85AD-0F0B-608D-B57CC69432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3744"/>
                  <a:ext cx="24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45" name="Text Box 17">
                  <a:extLst>
                    <a:ext uri="{FF2B5EF4-FFF2-40B4-BE49-F238E27FC236}">
                      <a16:creationId xmlns:a16="http://schemas.microsoft.com/office/drawing/2014/main" id="{BFE48FD7-38E0-A103-3C8E-69AB4D2575C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3216"/>
                  <a:ext cx="38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  <a:sym typeface="Symbol" panose="05050102010706020507" pitchFamily="18" charset="2"/>
                    </a:rPr>
                    <a:t></a:t>
                  </a:r>
                  <a:endPara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01746" name="Text Box 18">
                  <a:extLst>
                    <a:ext uri="{FF2B5EF4-FFF2-40B4-BE49-F238E27FC236}">
                      <a16:creationId xmlns:a16="http://schemas.microsoft.com/office/drawing/2014/main" id="{D157FDEF-4490-EEB9-3468-CEF51BBE3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88" y="2928"/>
                  <a:ext cx="38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  <a:sym typeface="Symbol" panose="05050102010706020507" pitchFamily="18" charset="2"/>
                    </a:rPr>
                    <a:t></a:t>
                  </a:r>
                  <a:endPara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01747" name="Text Box 19">
                  <a:extLst>
                    <a:ext uri="{FF2B5EF4-FFF2-40B4-BE49-F238E27FC236}">
                      <a16:creationId xmlns:a16="http://schemas.microsoft.com/office/drawing/2014/main" id="{AB8BFE22-5FED-DD81-1D7D-EC0042ABD1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68" y="2784"/>
                  <a:ext cx="38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  <a:sym typeface="Symbol" panose="05050102010706020507" pitchFamily="18" charset="2"/>
                    </a:rPr>
                    <a:t></a:t>
                  </a:r>
                  <a:endPara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01748" name="Text Box 20">
                  <a:extLst>
                    <a:ext uri="{FF2B5EF4-FFF2-40B4-BE49-F238E27FC236}">
                      <a16:creationId xmlns:a16="http://schemas.microsoft.com/office/drawing/2014/main" id="{17B8953D-AAFD-5C63-069D-9A643DAF33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2928"/>
                  <a:ext cx="38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  <a:sym typeface="Symbol" panose="05050102010706020507" pitchFamily="18" charset="2"/>
                    </a:rPr>
                    <a:t></a:t>
                  </a:r>
                  <a:endPara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01749" name="Text Box 21">
                  <a:extLst>
                    <a:ext uri="{FF2B5EF4-FFF2-40B4-BE49-F238E27FC236}">
                      <a16:creationId xmlns:a16="http://schemas.microsoft.com/office/drawing/2014/main" id="{96FBFA9F-E14A-E5C9-773C-33CE86F01F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2784"/>
                  <a:ext cx="38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>
                      <a:latin typeface="Times New Roman" panose="02020603050405020304" pitchFamily="18" charset="0"/>
                      <a:ea typeface="隶书" panose="02010509060101010101" pitchFamily="49" charset="-122"/>
                      <a:sym typeface="Symbol" panose="05050102010706020507" pitchFamily="18" charset="2"/>
                    </a:rPr>
                    <a:t></a:t>
                  </a:r>
                  <a:endPara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201750" name="Line 22">
                  <a:extLst>
                    <a:ext uri="{FF2B5EF4-FFF2-40B4-BE49-F238E27FC236}">
                      <a16:creationId xmlns:a16="http://schemas.microsoft.com/office/drawing/2014/main" id="{9E8E5D8B-C23B-2821-5846-B36CCC41F0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336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51" name="Line 23">
                  <a:extLst>
                    <a:ext uri="{FF2B5EF4-FFF2-40B4-BE49-F238E27FC236}">
                      <a16:creationId xmlns:a16="http://schemas.microsoft.com/office/drawing/2014/main" id="{9020A17B-452B-0ADB-D02C-3F8C1574AE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84" y="3072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52" name="Line 24">
                  <a:extLst>
                    <a:ext uri="{FF2B5EF4-FFF2-40B4-BE49-F238E27FC236}">
                      <a16:creationId xmlns:a16="http://schemas.microsoft.com/office/drawing/2014/main" id="{1A8BB143-A683-4BB3-BF12-A708D2187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3072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53" name="Line 25">
                  <a:extLst>
                    <a:ext uri="{FF2B5EF4-FFF2-40B4-BE49-F238E27FC236}">
                      <a16:creationId xmlns:a16="http://schemas.microsoft.com/office/drawing/2014/main" id="{F94AA78B-0E6B-65A5-BAB5-C0A4ED18FE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60" y="336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54" name="Line 26">
                  <a:extLst>
                    <a:ext uri="{FF2B5EF4-FFF2-40B4-BE49-F238E27FC236}">
                      <a16:creationId xmlns:a16="http://schemas.microsoft.com/office/drawing/2014/main" id="{F887764B-8850-0F66-58F1-74DD93E4B5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60" y="3072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1755" name="Text Box 27">
                  <a:extLst>
                    <a:ext uri="{FF2B5EF4-FFF2-40B4-BE49-F238E27FC236}">
                      <a16:creationId xmlns:a16="http://schemas.microsoft.com/office/drawing/2014/main" id="{6516CBC2-54A2-0403-8C04-F0C3AADBFF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3744"/>
                  <a:ext cx="192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endParaRPr kumimoji="1" lang="zh-CN" altLang="zh-CN">
                    <a:latin typeface="Times New Roman" panose="02020603050405020304" pitchFamily="18" charset="0"/>
                    <a:ea typeface="隶书" panose="02010509060101010101" pitchFamily="49" charset="-122"/>
                  </a:endParaRPr>
                </a:p>
              </p:txBody>
            </p:sp>
            <p:graphicFrame>
              <p:nvGraphicFramePr>
                <p:cNvPr id="201756" name="Object 28">
                  <a:extLst>
                    <a:ext uri="{FF2B5EF4-FFF2-40B4-BE49-F238E27FC236}">
                      <a16:creationId xmlns:a16="http://schemas.microsoft.com/office/drawing/2014/main" id="{427B242E-4B50-CD33-8F91-9AEAE3C95B6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65" y="3648"/>
                <a:ext cx="327" cy="4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6" name="公式" r:id="rId11" imgW="164880" imgH="228600" progId="Equation.3">
                        <p:embed/>
                      </p:oleObj>
                    </mc:Choice>
                    <mc:Fallback>
                      <p:oleObj name="公式" r:id="rId11" imgW="164880" imgH="228600" progId="Equation.3">
                        <p:embed/>
                        <p:pic>
                          <p:nvPicPr>
                            <p:cNvPr id="201756" name="Object 28">
                              <a:extLst>
                                <a:ext uri="{FF2B5EF4-FFF2-40B4-BE49-F238E27FC236}">
                                  <a16:creationId xmlns:a16="http://schemas.microsoft.com/office/drawing/2014/main" id="{427B242E-4B50-CD33-8F91-9AEAE3C95B6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5" y="3648"/>
                              <a:ext cx="327" cy="4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1757" name="Object 29">
                  <a:extLst>
                    <a:ext uri="{FF2B5EF4-FFF2-40B4-BE49-F238E27FC236}">
                      <a16:creationId xmlns:a16="http://schemas.microsoft.com/office/drawing/2014/main" id="{0D352CD1-3C31-9F3C-5386-620DAFA3104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1" y="3662"/>
                <a:ext cx="302" cy="4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7" name="公式" r:id="rId13" imgW="152280" imgH="215640" progId="Equation.3">
                        <p:embed/>
                      </p:oleObj>
                    </mc:Choice>
                    <mc:Fallback>
                      <p:oleObj name="公式" r:id="rId13" imgW="152280" imgH="215640" progId="Equation.3">
                        <p:embed/>
                        <p:pic>
                          <p:nvPicPr>
                            <p:cNvPr id="201757" name="Object 29">
                              <a:extLst>
                                <a:ext uri="{FF2B5EF4-FFF2-40B4-BE49-F238E27FC236}">
                                  <a16:creationId xmlns:a16="http://schemas.microsoft.com/office/drawing/2014/main" id="{0D352CD1-3C31-9F3C-5386-620DAFA3104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61" y="3662"/>
                              <a:ext cx="302" cy="4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1758" name="Object 30">
                  <a:extLst>
                    <a:ext uri="{FF2B5EF4-FFF2-40B4-BE49-F238E27FC236}">
                      <a16:creationId xmlns:a16="http://schemas.microsoft.com/office/drawing/2014/main" id="{6DCDF44B-3A16-C25E-BEA8-F181E8F9D37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20" y="3648"/>
                <a:ext cx="352" cy="4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8" name="公式" r:id="rId15" imgW="177480" imgH="228600" progId="Equation.3">
                        <p:embed/>
                      </p:oleObj>
                    </mc:Choice>
                    <mc:Fallback>
                      <p:oleObj name="公式" r:id="rId15" imgW="177480" imgH="228600" progId="Equation.3">
                        <p:embed/>
                        <p:pic>
                          <p:nvPicPr>
                            <p:cNvPr id="201758" name="Object 30">
                              <a:extLst>
                                <a:ext uri="{FF2B5EF4-FFF2-40B4-BE49-F238E27FC236}">
                                  <a16:creationId xmlns:a16="http://schemas.microsoft.com/office/drawing/2014/main" id="{6DCDF44B-3A16-C25E-BEA8-F181E8F9D37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20" y="3648"/>
                              <a:ext cx="352" cy="4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1759" name="Object 31">
                  <a:extLst>
                    <a:ext uri="{FF2B5EF4-FFF2-40B4-BE49-F238E27FC236}">
                      <a16:creationId xmlns:a16="http://schemas.microsoft.com/office/drawing/2014/main" id="{FE2DF810-BA37-80F0-6317-DAC88152945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24" y="3168"/>
                <a:ext cx="336" cy="4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89" name="公式" r:id="rId17" imgW="177480" imgH="228600" progId="Equation.3">
                        <p:embed/>
                      </p:oleObj>
                    </mc:Choice>
                    <mc:Fallback>
                      <p:oleObj name="公式" r:id="rId17" imgW="177480" imgH="228600" progId="Equation.3">
                        <p:embed/>
                        <p:pic>
                          <p:nvPicPr>
                            <p:cNvPr id="201759" name="Object 31">
                              <a:extLst>
                                <a:ext uri="{FF2B5EF4-FFF2-40B4-BE49-F238E27FC236}">
                                  <a16:creationId xmlns:a16="http://schemas.microsoft.com/office/drawing/2014/main" id="{FE2DF810-BA37-80F0-6317-DAC88152945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24" y="3168"/>
                              <a:ext cx="336" cy="4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01760" name="Object 32">
                  <a:extLst>
                    <a:ext uri="{FF2B5EF4-FFF2-40B4-BE49-F238E27FC236}">
                      <a16:creationId xmlns:a16="http://schemas.microsoft.com/office/drawing/2014/main" id="{F5F242C2-984E-C4F2-2D00-43E6A36CF12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6" y="2846"/>
                <a:ext cx="328" cy="4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0" name="公式" r:id="rId19" imgW="164880" imgH="215640" progId="Equation.3">
                        <p:embed/>
                      </p:oleObj>
                    </mc:Choice>
                    <mc:Fallback>
                      <p:oleObj name="公式" r:id="rId19" imgW="164880" imgH="215640" progId="Equation.3">
                        <p:embed/>
                        <p:pic>
                          <p:nvPicPr>
                            <p:cNvPr id="201760" name="Object 32">
                              <a:extLst>
                                <a:ext uri="{FF2B5EF4-FFF2-40B4-BE49-F238E27FC236}">
                                  <a16:creationId xmlns:a16="http://schemas.microsoft.com/office/drawing/2014/main" id="{F5F242C2-984E-C4F2-2D00-43E6A36CF12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6" y="2846"/>
                              <a:ext cx="328" cy="4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01761" name="Freeform 33">
                <a:extLst>
                  <a:ext uri="{FF2B5EF4-FFF2-40B4-BE49-F238E27FC236}">
                    <a16:creationId xmlns:a16="http://schemas.microsoft.com/office/drawing/2014/main" id="{5730AF08-926D-8EE8-F866-AE80B394E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424"/>
                <a:ext cx="1728" cy="456"/>
              </a:xfrm>
              <a:custGeom>
                <a:avLst/>
                <a:gdLst>
                  <a:gd name="T0" fmla="*/ 0 w 1728"/>
                  <a:gd name="T1" fmla="*/ 456 h 456"/>
                  <a:gd name="T2" fmla="*/ 336 w 1728"/>
                  <a:gd name="T3" fmla="*/ 168 h 456"/>
                  <a:gd name="T4" fmla="*/ 816 w 1728"/>
                  <a:gd name="T5" fmla="*/ 24 h 456"/>
                  <a:gd name="T6" fmla="*/ 1296 w 1728"/>
                  <a:gd name="T7" fmla="*/ 24 h 456"/>
                  <a:gd name="T8" fmla="*/ 1728 w 1728"/>
                  <a:gd name="T9" fmla="*/ 168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8" h="456">
                    <a:moveTo>
                      <a:pt x="0" y="456"/>
                    </a:moveTo>
                    <a:cubicBezTo>
                      <a:pt x="100" y="348"/>
                      <a:pt x="200" y="240"/>
                      <a:pt x="336" y="168"/>
                    </a:cubicBezTo>
                    <a:cubicBezTo>
                      <a:pt x="472" y="96"/>
                      <a:pt x="656" y="48"/>
                      <a:pt x="816" y="24"/>
                    </a:cubicBezTo>
                    <a:cubicBezTo>
                      <a:pt x="976" y="0"/>
                      <a:pt x="1144" y="0"/>
                      <a:pt x="1296" y="24"/>
                    </a:cubicBezTo>
                    <a:cubicBezTo>
                      <a:pt x="1448" y="48"/>
                      <a:pt x="1656" y="144"/>
                      <a:pt x="1728" y="16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1762" name="Group 34">
              <a:extLst>
                <a:ext uri="{FF2B5EF4-FFF2-40B4-BE49-F238E27FC236}">
                  <a16:creationId xmlns:a16="http://schemas.microsoft.com/office/drawing/2014/main" id="{FF6CD847-AEA3-4C78-B810-E19ACBA53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3473" y="2967648"/>
              <a:ext cx="1428750" cy="1889521"/>
              <a:chOff x="960" y="2521"/>
              <a:chExt cx="1200" cy="1587"/>
            </a:xfrm>
          </p:grpSpPr>
          <p:sp>
            <p:nvSpPr>
              <p:cNvPr id="201763" name="Line 35">
                <a:extLst>
                  <a:ext uri="{FF2B5EF4-FFF2-40B4-BE49-F238E27FC236}">
                    <a16:creationId xmlns:a16="http://schemas.microsoft.com/office/drawing/2014/main" id="{9E7054D5-61EA-C555-0C75-257FBBAEE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2976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64" name="Text Box 36">
                <a:extLst>
                  <a:ext uri="{FF2B5EF4-FFF2-40B4-BE49-F238E27FC236}">
                    <a16:creationId xmlns:a16="http://schemas.microsoft.com/office/drawing/2014/main" id="{7234B8F5-1381-A372-622E-7715ED642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5" y="2815"/>
                <a:ext cx="28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sym typeface="Wingdings" panose="05000000000000000000" pitchFamily="2" charset="2"/>
                  </a:rPr>
                  <a:t></a:t>
                </a:r>
                <a:endParaRPr kumimoji="1"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1765" name="Line 37">
                <a:extLst>
                  <a:ext uri="{FF2B5EF4-FFF2-40B4-BE49-F238E27FC236}">
                    <a16:creationId xmlns:a16="http://schemas.microsoft.com/office/drawing/2014/main" id="{1A024987-9228-D7D0-394C-EF46FED60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0" y="2976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66" name="Text Box 38">
                <a:extLst>
                  <a:ext uri="{FF2B5EF4-FFF2-40B4-BE49-F238E27FC236}">
                    <a16:creationId xmlns:a16="http://schemas.microsoft.com/office/drawing/2014/main" id="{82529F7E-FA45-E94C-590E-53962AA0F2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44"/>
                <a:ext cx="38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kumimoji="1" lang="zh-CN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graphicFrame>
            <p:nvGraphicFramePr>
              <p:cNvPr id="201767" name="Object 39">
                <a:extLst>
                  <a:ext uri="{FF2B5EF4-FFF2-40B4-BE49-F238E27FC236}">
                    <a16:creationId xmlns:a16="http://schemas.microsoft.com/office/drawing/2014/main" id="{A33AFC2D-F979-47E6-00F7-0485628D1A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6633131"/>
                  </p:ext>
                </p:extLst>
              </p:nvPr>
            </p:nvGraphicFramePr>
            <p:xfrm>
              <a:off x="1715" y="372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1" name="公式" r:id="rId21" imgW="164880" imgH="203040" progId="Equation.3">
                      <p:embed/>
                    </p:oleObj>
                  </mc:Choice>
                  <mc:Fallback>
                    <p:oleObj name="公式" r:id="rId21" imgW="164880" imgH="203040" progId="Equation.3">
                      <p:embed/>
                      <p:pic>
                        <p:nvPicPr>
                          <p:cNvPr id="201767" name="Object 39">
                            <a:extLst>
                              <a:ext uri="{FF2B5EF4-FFF2-40B4-BE49-F238E27FC236}">
                                <a16:creationId xmlns:a16="http://schemas.microsoft.com/office/drawing/2014/main" id="{A33AFC2D-F979-47E6-00F7-0485628D1AE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15" y="372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1768" name="Object 40">
                <a:extLst>
                  <a:ext uri="{FF2B5EF4-FFF2-40B4-BE49-F238E27FC236}">
                    <a16:creationId xmlns:a16="http://schemas.microsoft.com/office/drawing/2014/main" id="{65DEBAE7-822E-5DD7-5FF8-F54A902ED9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2" y="2521"/>
              <a:ext cx="414" cy="4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2" name="Equation" r:id="rId23" imgW="177480" imgH="228600" progId="Equation.DSMT4">
                      <p:embed/>
                    </p:oleObj>
                  </mc:Choice>
                  <mc:Fallback>
                    <p:oleObj name="Equation" r:id="rId23" imgW="177480" imgH="228600" progId="Equation.DSMT4">
                      <p:embed/>
                      <p:pic>
                        <p:nvPicPr>
                          <p:cNvPr id="201768" name="Object 40">
                            <a:extLst>
                              <a:ext uri="{FF2B5EF4-FFF2-40B4-BE49-F238E27FC236}">
                                <a16:creationId xmlns:a16="http://schemas.microsoft.com/office/drawing/2014/main" id="{65DEBAE7-822E-5DD7-5FF8-F54A902ED9E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2" y="2521"/>
                            <a:ext cx="414" cy="4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C9488DE4-222C-3A9C-7205-A15692EA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F48A8D-8E56-37FA-9428-51544696DFCA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求解插值问题的基本思路</a:t>
            </a:r>
          </a:p>
        </p:txBody>
      </p:sp>
    </p:spTree>
    <p:extLst>
      <p:ext uri="{BB962C8B-B14F-4D97-AF65-F5344CB8AC3E}">
        <p14:creationId xmlns:p14="http://schemas.microsoft.com/office/powerpoint/2010/main" val="348258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8" name="Text Box 6">
            <a:extLst>
              <a:ext uri="{FF2B5EF4-FFF2-40B4-BE49-F238E27FC236}">
                <a16:creationId xmlns:a16="http://schemas.microsoft.com/office/drawing/2014/main" id="{FC6E84DC-7966-DBF1-93EF-FD8FFA417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66" y="2481098"/>
            <a:ext cx="5906818" cy="87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已知函数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在互不相同的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个点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处的函数值为 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求一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次多项式函数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，使其满足：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拉格朗日多项式插值法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856F7-C8B8-4E21-B3A1-19452B0E61BC}"/>
              </a:ext>
            </a:extLst>
          </p:cNvPr>
          <p:cNvSpPr txBox="1"/>
          <p:nvPr/>
        </p:nvSpPr>
        <p:spPr>
          <a:xfrm>
            <a:off x="2474131" y="3471880"/>
            <a:ext cx="246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1" lang="zh-CN" altLang="en-US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k=0,1,2,…,n</a:t>
            </a:r>
            <a:endParaRPr lang="zh-CN" altLang="en-US" dirty="0"/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8E214EF-C417-5C32-3C34-3196364C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66" y="3861302"/>
            <a:ext cx="5906818" cy="87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称为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的插值函数，也称为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次拉格朗日插值多项式。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5374762F-6863-43DB-C6B0-3BABA887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66" y="1013292"/>
            <a:ext cx="5906818" cy="1273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拉格朗日插值法可以找到一个多项式，其恰好在</a:t>
            </a: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各个观测的点取到观测到的值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从理论和计算角度看，多项式是</a:t>
            </a: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最简单的函数之一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Picture 6" descr="函数插值示意图副本">
            <a:extLst>
              <a:ext uri="{FF2B5EF4-FFF2-40B4-BE49-F238E27FC236}">
                <a16:creationId xmlns:a16="http://schemas.microsoft.com/office/drawing/2014/main" id="{3B66B58B-1B73-BBA7-E30D-BBFBE02A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24" y="2853436"/>
            <a:ext cx="2110241" cy="175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19A3E92-2D3F-D437-C4C7-9AF7585F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610" y="164480"/>
            <a:ext cx="1959255" cy="21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3672408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线性插值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5FE3F21-2B02-4A6A-B838-14D7F481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54783"/>
            <a:ext cx="3411683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5">
            <a:extLst>
              <a:ext uri="{FF2B5EF4-FFF2-40B4-BE49-F238E27FC236}">
                <a16:creationId xmlns:a16="http://schemas.microsoft.com/office/drawing/2014/main" id="{B92E8944-151C-EB0B-48D0-9BACC30E5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040790"/>
              </p:ext>
            </p:extLst>
          </p:nvPr>
        </p:nvGraphicFramePr>
        <p:xfrm>
          <a:off x="755576" y="2178868"/>
          <a:ext cx="3672408" cy="7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5" imgW="46520100" imgH="9944100" progId="Equation.DSMT4">
                  <p:embed/>
                </p:oleObj>
              </mc:Choice>
              <mc:Fallback>
                <p:oleObj name="Equation" r:id="rId5" imgW="46520100" imgH="9944100" progId="Equation.DSMT4">
                  <p:embed/>
                  <p:pic>
                    <p:nvPicPr>
                      <p:cNvPr id="3075" name="Object 15">
                        <a:extLst>
                          <a:ext uri="{FF2B5EF4-FFF2-40B4-BE49-F238E27FC236}">
                            <a16:creationId xmlns:a16="http://schemas.microsoft.com/office/drawing/2014/main" id="{0F94D333-3163-1E3D-4002-6620DB56F8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178868"/>
                        <a:ext cx="3672408" cy="78576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  <a:alpha val="7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147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3672408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抛物线插值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06F0FB-145C-1A3A-8A11-99288D0501E9}"/>
              </a:ext>
            </a:extLst>
          </p:cNvPr>
          <p:cNvSpPr txBox="1"/>
          <p:nvPr/>
        </p:nvSpPr>
        <p:spPr>
          <a:xfrm>
            <a:off x="297267" y="948665"/>
            <a:ext cx="8406496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</a:pPr>
            <a:r>
              <a:rPr lang="en-US" altLang="zh-CN" sz="1800" i="1" dirty="0">
                <a:latin typeface="Times New Roman" panose="02020603050405020304" pitchFamily="18" charset="0"/>
              </a:rPr>
              <a:t>n</a:t>
            </a:r>
            <a:r>
              <a:rPr lang="en-US" altLang="zh-CN" sz="1800" dirty="0">
                <a:latin typeface="Times New Roman" panose="02020603050405020304" pitchFamily="18" charset="0"/>
              </a:rPr>
              <a:t> = 2 </a:t>
            </a:r>
            <a:r>
              <a:rPr lang="zh-CN" altLang="en-US" sz="1800" dirty="0">
                <a:latin typeface="Times New Roman" panose="02020603050405020304" pitchFamily="18" charset="0"/>
              </a:rPr>
              <a:t>时，构造通过三个点 </a:t>
            </a:r>
            <a:r>
              <a:rPr lang="en-US" altLang="zh-CN" sz="1800" dirty="0">
                <a:latin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</a:rPr>
              <a:t>x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</a:rPr>
              <a:t>y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0</a:t>
            </a:r>
            <a:r>
              <a:rPr lang="en-US" altLang="zh-CN" sz="1800" dirty="0">
                <a:latin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</a:rPr>
              <a:t>， </a:t>
            </a:r>
            <a:r>
              <a:rPr lang="en-US" altLang="zh-CN" sz="1800" dirty="0">
                <a:latin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</a:rPr>
              <a:t>x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</a:rPr>
              <a:t>y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</a:rPr>
              <a:t>) </a:t>
            </a:r>
            <a:r>
              <a:rPr lang="zh-CN" altLang="en-US" sz="1800" dirty="0">
                <a:latin typeface="Times New Roman" panose="02020603050405020304" pitchFamily="18" charset="0"/>
              </a:rPr>
              <a:t>和 </a:t>
            </a:r>
            <a:r>
              <a:rPr lang="en-US" altLang="zh-CN" sz="1800" dirty="0">
                <a:latin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</a:rPr>
              <a:t>x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2</a:t>
            </a:r>
            <a:r>
              <a:rPr lang="en-US" altLang="zh-CN" sz="1800" dirty="0">
                <a:latin typeface="Times New Roman" panose="02020603050405020304" pitchFamily="18" charset="0"/>
              </a:rPr>
              <a:t>,</a:t>
            </a:r>
            <a:r>
              <a:rPr lang="en-US" altLang="zh-CN" sz="1800" i="1" dirty="0">
                <a:latin typeface="Times New Roman" panose="02020603050405020304" pitchFamily="18" charset="0"/>
              </a:rPr>
              <a:t>y</a:t>
            </a:r>
            <a:r>
              <a:rPr lang="en-US" altLang="zh-CN" sz="1800" baseline="-10000" dirty="0">
                <a:latin typeface="Times New Roman" panose="02020603050405020304" pitchFamily="18" charset="0"/>
              </a:rPr>
              <a:t>2</a:t>
            </a:r>
            <a:r>
              <a:rPr lang="en-US" altLang="zh-CN" sz="1800" dirty="0">
                <a:latin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</a:rPr>
              <a:t>的多项式如下</a:t>
            </a:r>
            <a:endParaRPr lang="zh-CN" alt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EB27979-5639-F17C-953C-08076B6F6A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94504"/>
              </p:ext>
            </p:extLst>
          </p:nvPr>
        </p:nvGraphicFramePr>
        <p:xfrm>
          <a:off x="3547537" y="1441235"/>
          <a:ext cx="3093721" cy="34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4" imgW="47104300" imgH="5270500" progId="Equation.DSMT4">
                  <p:embed/>
                </p:oleObj>
              </mc:Choice>
              <mc:Fallback>
                <p:oleObj name="Equation" r:id="rId4" imgW="47104300" imgH="5270500" progId="Equation.DSMT4">
                  <p:embed/>
                  <p:pic>
                    <p:nvPicPr>
                      <p:cNvPr id="5122" name="Object 4">
                        <a:extLst>
                          <a:ext uri="{FF2B5EF4-FFF2-40B4-BE49-F238E27FC236}">
                            <a16:creationId xmlns:a16="http://schemas.microsoft.com/office/drawing/2014/main" id="{3D0B2B4F-62F5-B2DC-89D4-5D9F822789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537" y="1441235"/>
                        <a:ext cx="3093721" cy="34565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8C314D31-CA3E-44F7-B8DF-BF7A11C5E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02432"/>
              </p:ext>
            </p:extLst>
          </p:nvPr>
        </p:nvGraphicFramePr>
        <p:xfrm>
          <a:off x="982037" y="1941953"/>
          <a:ext cx="2166339" cy="62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6" imgW="34518600" imgH="9944100" progId="Equation.DSMT4">
                  <p:embed/>
                </p:oleObj>
              </mc:Choice>
              <mc:Fallback>
                <p:oleObj name="Equation" r:id="rId6" imgW="34518600" imgH="9944100" progId="Equation.DSMT4">
                  <p:embed/>
                  <p:pic>
                    <p:nvPicPr>
                      <p:cNvPr id="5123" name="Object 8">
                        <a:extLst>
                          <a:ext uri="{FF2B5EF4-FFF2-40B4-BE49-F238E27FC236}">
                            <a16:creationId xmlns:a16="http://schemas.microsoft.com/office/drawing/2014/main" id="{066C2768-8C61-2ADC-0067-D5D2D72D5A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37" y="1941953"/>
                        <a:ext cx="2166339" cy="62437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085E31FA-0BD1-F78C-D7FC-4F0664893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34704"/>
              </p:ext>
            </p:extLst>
          </p:nvPr>
        </p:nvGraphicFramePr>
        <p:xfrm>
          <a:off x="3417345" y="1936528"/>
          <a:ext cx="2166339" cy="635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8" imgW="33934400" imgH="9944100" progId="Equation.DSMT4">
                  <p:embed/>
                </p:oleObj>
              </mc:Choice>
              <mc:Fallback>
                <p:oleObj name="Equation" r:id="rId8" imgW="33934400" imgH="9944100" progId="Equation.DSMT4">
                  <p:embed/>
                  <p:pic>
                    <p:nvPicPr>
                      <p:cNvPr id="5124" name="Object 9">
                        <a:extLst>
                          <a:ext uri="{FF2B5EF4-FFF2-40B4-BE49-F238E27FC236}">
                            <a16:creationId xmlns:a16="http://schemas.microsoft.com/office/drawing/2014/main" id="{F892ABD9-90C3-ACBD-4E23-6B76C92841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345" y="1936528"/>
                        <a:ext cx="2166339" cy="63522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643B63B3-5471-116B-50F5-C145B8561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26515"/>
              </p:ext>
            </p:extLst>
          </p:nvPr>
        </p:nvGraphicFramePr>
        <p:xfrm>
          <a:off x="5852653" y="1944596"/>
          <a:ext cx="2166339" cy="619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10" imgW="34810700" imgH="9944100" progId="Equation.DSMT4">
                  <p:embed/>
                </p:oleObj>
              </mc:Choice>
              <mc:Fallback>
                <p:oleObj name="Equation" r:id="rId10" imgW="34810700" imgH="9944100" progId="Equation.DSMT4">
                  <p:embed/>
                  <p:pic>
                    <p:nvPicPr>
                      <p:cNvPr id="5125" name="Object 10">
                        <a:extLst>
                          <a:ext uri="{FF2B5EF4-FFF2-40B4-BE49-F238E27FC236}">
                            <a16:creationId xmlns:a16="http://schemas.microsoft.com/office/drawing/2014/main" id="{42FCF598-D557-F268-8689-2FA7C53779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653" y="1944596"/>
                        <a:ext cx="2166339" cy="619085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>
            <a:extLst>
              <a:ext uri="{FF2B5EF4-FFF2-40B4-BE49-F238E27FC236}">
                <a16:creationId xmlns:a16="http://schemas.microsoft.com/office/drawing/2014/main" id="{3270B5ED-34B5-58A8-7E5B-2333FD7C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67" y="2021812"/>
            <a:ext cx="655949" cy="39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0" dirty="0">
                <a:latin typeface="Times New Roman" panose="02020603050405020304" pitchFamily="18" charset="0"/>
                <a:ea typeface="+mn-ea"/>
              </a:rPr>
              <a:t>其中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52DAC9-978D-D49C-6F14-C74871548FD9}"/>
              </a:ext>
            </a:extLst>
          </p:cNvPr>
          <p:cNvSpPr txBox="1"/>
          <p:nvPr/>
        </p:nvSpPr>
        <p:spPr>
          <a:xfrm>
            <a:off x="395536" y="3639768"/>
            <a:ext cx="630400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二次函数（</a:t>
            </a:r>
            <a:r>
              <a:rPr lang="en" altLang="zh-C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quadratic function</a:t>
            </a:r>
            <a:r>
              <a:rPr lang="zh-CN" altLang="e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的基本表示形式为</a:t>
            </a:r>
            <a:r>
              <a:rPr lang="en" altLang="zh-C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y=ax²+bx+c</a:t>
            </a:r>
            <a:r>
              <a:rPr lang="zh-CN" altLang="e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a≠0</a:t>
            </a:r>
            <a:r>
              <a:rPr lang="zh-CN" altLang="e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二次函数最高次必须为二次， 二次函数的图像是一条对称轴与</a:t>
            </a:r>
            <a:r>
              <a:rPr lang="en" altLang="zh-C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轴平行或重合于</a:t>
            </a:r>
            <a:r>
              <a:rPr lang="en" altLang="zh-CN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轴的抛物线。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4E4E2E7-198A-A515-7789-A9C17B340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45" y="2510903"/>
            <a:ext cx="192801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D1ECEF8-3A16-CE9F-33B7-C2F84F9937C4}"/>
              </a:ext>
            </a:extLst>
          </p:cNvPr>
          <p:cNvSpPr txBox="1"/>
          <p:nvPr/>
        </p:nvSpPr>
        <p:spPr>
          <a:xfrm>
            <a:off x="395536" y="2921093"/>
            <a:ext cx="630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x=x</a:t>
            </a:r>
            <a:r>
              <a:rPr lang="en-US" altLang="zh-CN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时等于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i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06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482453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推广到一般情形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4CB69F15-6B72-A9DB-A3DB-0C65E978B1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316705"/>
              </p:ext>
            </p:extLst>
          </p:nvPr>
        </p:nvGraphicFramePr>
        <p:xfrm>
          <a:off x="1763688" y="927865"/>
          <a:ext cx="5184700" cy="66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4" imgW="77533500" imgH="9944100" progId="Equation.DSMT4">
                  <p:embed/>
                </p:oleObj>
              </mc:Choice>
              <mc:Fallback>
                <p:oleObj name="Equation" r:id="rId4" imgW="77533500" imgH="9944100" progId="Equation.DSMT4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5A6D36BE-33A7-C9F4-5D41-FEED7ECD1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927865"/>
                        <a:ext cx="5184700" cy="661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8B2C1C5C-EB79-7DF0-AF5C-21A5CE8C0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152395"/>
              </p:ext>
            </p:extLst>
          </p:nvPr>
        </p:nvGraphicFramePr>
        <p:xfrm>
          <a:off x="1331640" y="2746388"/>
          <a:ext cx="6264598" cy="89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6" imgW="90398600" imgH="12877800" progId="Equation.DSMT4">
                  <p:embed/>
                </p:oleObj>
              </mc:Choice>
              <mc:Fallback>
                <p:oleObj name="Equation" r:id="rId6" imgW="90398600" imgH="12877800" progId="Equation.DSMT4">
                  <p:embed/>
                  <p:pic>
                    <p:nvPicPr>
                      <p:cNvPr id="6147" name="Object 14">
                        <a:extLst>
                          <a:ext uri="{FF2B5EF4-FFF2-40B4-BE49-F238E27FC236}">
                            <a16:creationId xmlns:a16="http://schemas.microsoft.com/office/drawing/2014/main" id="{FF6FCE65-B650-8B2D-BFA5-5BA03BD66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746388"/>
                        <a:ext cx="6264598" cy="891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>
            <a:extLst>
              <a:ext uri="{FF2B5EF4-FFF2-40B4-BE49-F238E27FC236}">
                <a16:creationId xmlns:a16="http://schemas.microsoft.com/office/drawing/2014/main" id="{E359B590-252C-433B-6E68-F2B80F61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632961"/>
            <a:ext cx="1686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 dirty="0">
                <a:latin typeface="Times New Roman" panose="02020603050405020304" pitchFamily="18" charset="0"/>
              </a:rPr>
              <a:t>k</a:t>
            </a:r>
            <a:r>
              <a:rPr lang="en-US" altLang="zh-CN" b="0" dirty="0">
                <a:latin typeface="Times New Roman" panose="02020603050405020304" pitchFamily="18" charset="0"/>
              </a:rPr>
              <a:t> = 0, 1, 2, …, </a:t>
            </a:r>
            <a:r>
              <a:rPr lang="en-US" altLang="zh-CN" b="0" i="1" dirty="0">
                <a:latin typeface="Times New Roman" panose="02020603050405020304" pitchFamily="18" charset="0"/>
              </a:rPr>
              <a:t>n</a:t>
            </a:r>
            <a:endParaRPr lang="en-US" altLang="en-US" b="0" i="1" dirty="0">
              <a:latin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545EC4-7B1E-FD61-79F1-5735229F8D24}"/>
              </a:ext>
            </a:extLst>
          </p:cNvPr>
          <p:cNvSpPr txBox="1"/>
          <p:nvPr/>
        </p:nvSpPr>
        <p:spPr>
          <a:xfrm>
            <a:off x="2567051" y="4155612"/>
            <a:ext cx="40098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1800" dirty="0"/>
              <a:t>拉格朗日插值基函数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376C0B-D7B5-11FB-2A95-D27B787CBF06}"/>
              </a:ext>
            </a:extLst>
          </p:cNvPr>
          <p:cNvSpPr txBox="1"/>
          <p:nvPr/>
        </p:nvSpPr>
        <p:spPr>
          <a:xfrm>
            <a:off x="3527883" y="1586657"/>
            <a:ext cx="20882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/>
              <a:t>拉格朗日插值公式</a:t>
            </a:r>
          </a:p>
        </p:txBody>
      </p:sp>
    </p:spTree>
    <p:extLst>
      <p:ext uri="{BB962C8B-B14F-4D97-AF65-F5344CB8AC3E}">
        <p14:creationId xmlns:p14="http://schemas.microsoft.com/office/powerpoint/2010/main" val="253773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题“板凳龙”闹元宵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F344AA-0C06-AF72-31B0-D7BCDB304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" y="10344"/>
            <a:ext cx="3999680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282F0E-28B7-CFF4-4158-90DAFAAD1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" y="10344"/>
            <a:ext cx="3846998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06DEA6-CF37-B5A4-56F1-FEE4D4E34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07654"/>
            <a:ext cx="43786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482453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关于基函数的理解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B2901D9-3D77-F7B6-CAD7-499DD4B6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268955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3BA9D45-F60C-1538-070C-95639BD19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89" y="1633921"/>
            <a:ext cx="268955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36ADAFF-F49C-F95C-D633-9B1FE7F7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43" y="1669255"/>
            <a:ext cx="2649560" cy="234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842426-8CE7-FA90-FF43-4CA5ABCB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51670"/>
            <a:ext cx="495300" cy="33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883877-D7CB-5956-75A0-D3642F3C0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51870"/>
            <a:ext cx="495300" cy="29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1E403A-A05F-1143-602F-C0D2F6D05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66" y="3075806"/>
            <a:ext cx="482600" cy="292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3705032-A046-AF68-7695-76EDD22FE28E}"/>
              </a:ext>
            </a:extLst>
          </p:cNvPr>
          <p:cNvSpPr txBox="1"/>
          <p:nvPr/>
        </p:nvSpPr>
        <p:spPr>
          <a:xfrm>
            <a:off x="1259632" y="429994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1,0,0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392444-124C-9DE1-5487-EDBCEFB9EBBF}"/>
              </a:ext>
            </a:extLst>
          </p:cNvPr>
          <p:cNvSpPr txBox="1"/>
          <p:nvPr/>
        </p:nvSpPr>
        <p:spPr>
          <a:xfrm>
            <a:off x="4322995" y="429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0,1,0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9A3397-2A61-F897-D881-26235AC66684}"/>
              </a:ext>
            </a:extLst>
          </p:cNvPr>
          <p:cNvSpPr txBox="1"/>
          <p:nvPr/>
        </p:nvSpPr>
        <p:spPr>
          <a:xfrm>
            <a:off x="7213657" y="429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0,0,1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66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482453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关于基函数的理解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7D88F35-5E21-814B-0A56-FE19FC5F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39" y="1275606"/>
            <a:ext cx="3537322" cy="31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2B0F8329-B169-B1FB-58C0-ED43E92709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641123"/>
              </p:ext>
            </p:extLst>
          </p:nvPr>
        </p:nvGraphicFramePr>
        <p:xfrm>
          <a:off x="3025139" y="4602899"/>
          <a:ext cx="3093721" cy="34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47104300" imgH="5270500" progId="Equation.DSMT4">
                  <p:embed/>
                </p:oleObj>
              </mc:Choice>
              <mc:Fallback>
                <p:oleObj name="Equation" r:id="rId5" imgW="47104300" imgH="527050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DEB27979-5639-F17C-953C-08076B6F6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139" y="4602899"/>
                        <a:ext cx="3093721" cy="34565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15417FC-8DC8-6E39-21F1-8729376F2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39" y="3881639"/>
            <a:ext cx="571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04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7D3968-E4F7-85B2-2170-258326A4FA96}"/>
              </a:ext>
            </a:extLst>
          </p:cNvPr>
          <p:cNvSpPr/>
          <p:nvPr/>
        </p:nvSpPr>
        <p:spPr>
          <a:xfrm>
            <a:off x="6444208" y="2499742"/>
            <a:ext cx="1152030" cy="9556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482453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推广到一般情形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4CB69F15-6B72-A9DB-A3DB-0C65E978B1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688" y="927865"/>
          <a:ext cx="5184700" cy="66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4" imgW="77533500" imgH="9944100" progId="Equation.DSMT4">
                  <p:embed/>
                </p:oleObj>
              </mc:Choice>
              <mc:Fallback>
                <p:oleObj name="Equation" r:id="rId4" imgW="77533500" imgH="994410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4CB69F15-6B72-A9DB-A3DB-0C65E978B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927865"/>
                        <a:ext cx="5184700" cy="661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8B2C1C5C-EB79-7DF0-AF5C-21A5CE8C00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640" y="2568800"/>
          <a:ext cx="6264598" cy="89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6" imgW="90398600" imgH="12877800" progId="Equation.DSMT4">
                  <p:embed/>
                </p:oleObj>
              </mc:Choice>
              <mc:Fallback>
                <p:oleObj name="Equation" r:id="rId6" imgW="90398600" imgH="12877800" progId="Equation.DSMT4">
                  <p:embed/>
                  <p:pic>
                    <p:nvPicPr>
                      <p:cNvPr id="4" name="Object 14">
                        <a:extLst>
                          <a:ext uri="{FF2B5EF4-FFF2-40B4-BE49-F238E27FC236}">
                            <a16:creationId xmlns:a16="http://schemas.microsoft.com/office/drawing/2014/main" id="{8B2C1C5C-EB79-7DF0-AF5C-21A5CE8C0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568800"/>
                        <a:ext cx="6264598" cy="891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>
            <a:extLst>
              <a:ext uri="{FF2B5EF4-FFF2-40B4-BE49-F238E27FC236}">
                <a16:creationId xmlns:a16="http://schemas.microsoft.com/office/drawing/2014/main" id="{E359B590-252C-433B-6E68-F2B80F61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3455373"/>
            <a:ext cx="1686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 dirty="0">
                <a:latin typeface="Times New Roman" panose="02020603050405020304" pitchFamily="18" charset="0"/>
              </a:rPr>
              <a:t>k</a:t>
            </a:r>
            <a:r>
              <a:rPr lang="en-US" altLang="zh-CN" b="0" dirty="0">
                <a:latin typeface="Times New Roman" panose="02020603050405020304" pitchFamily="18" charset="0"/>
              </a:rPr>
              <a:t> = 0, 1, 2, …, </a:t>
            </a:r>
            <a:r>
              <a:rPr lang="en-US" altLang="zh-CN" b="0" i="1" dirty="0">
                <a:latin typeface="Times New Roman" panose="02020603050405020304" pitchFamily="18" charset="0"/>
              </a:rPr>
              <a:t>n</a:t>
            </a:r>
            <a:endParaRPr lang="en-US" altLang="en-US" b="0" i="1" dirty="0">
              <a:latin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545EC4-7B1E-FD61-79F1-5735229F8D24}"/>
              </a:ext>
            </a:extLst>
          </p:cNvPr>
          <p:cNvSpPr txBox="1"/>
          <p:nvPr/>
        </p:nvSpPr>
        <p:spPr>
          <a:xfrm>
            <a:off x="3320963" y="3969046"/>
            <a:ext cx="250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1800" dirty="0"/>
              <a:t>拉格朗日插值基函数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376C0B-D7B5-11FB-2A95-D27B787CBF06}"/>
              </a:ext>
            </a:extLst>
          </p:cNvPr>
          <p:cNvSpPr txBox="1"/>
          <p:nvPr/>
        </p:nvSpPr>
        <p:spPr>
          <a:xfrm>
            <a:off x="3527883" y="1586657"/>
            <a:ext cx="208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/>
              <a:t>拉格朗日插值公式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12559F-D826-7CE9-7023-A90BF344F808}"/>
              </a:ext>
            </a:extLst>
          </p:cNvPr>
          <p:cNvSpPr txBox="1"/>
          <p:nvPr/>
        </p:nvSpPr>
        <p:spPr>
          <a:xfrm>
            <a:off x="6176883" y="3692047"/>
            <a:ext cx="1686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如何构造结果为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1,0,0</a:t>
            </a:r>
            <a:r>
              <a:rPr kumimoji="1" lang="zh-CN" altLang="en-US" dirty="0"/>
              <a:t>形式的函数</a:t>
            </a:r>
          </a:p>
        </p:txBody>
      </p:sp>
    </p:spTree>
    <p:extLst>
      <p:ext uri="{BB962C8B-B14F-4D97-AF65-F5344CB8AC3E}">
        <p14:creationId xmlns:p14="http://schemas.microsoft.com/office/powerpoint/2010/main" val="41239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F1FFF1F5-E0E6-5EBF-C9B2-2955056D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24D351-6888-55C3-6130-D0DD0AC83004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EF0D35-6B1D-3122-745E-1F3557340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58" y="1132619"/>
            <a:ext cx="4716884" cy="3669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90ACD1-6B90-ADDF-199E-9B0C548D3B90}"/>
              </a:ext>
            </a:extLst>
          </p:cNvPr>
          <p:cNvSpPr txBox="1"/>
          <p:nvPr/>
        </p:nvSpPr>
        <p:spPr>
          <a:xfrm>
            <a:off x="323528" y="1203598"/>
            <a:ext cx="3600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x0=0:1:10;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y0=x0.^2-20*x0-5;</a:t>
            </a:r>
          </a:p>
          <a:p>
            <a:endParaRPr lang="en" altLang="zh-CN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x=0:0.1:10;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z=lagr1(x0,y0,x);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plot(x,z,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':'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,x0,y0,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'ko'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);</a:t>
            </a:r>
          </a:p>
          <a:p>
            <a:endParaRPr lang="en" altLang="zh-CN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hold 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" altLang="zh-CN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y0(5)=-50;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z=lagr1(x0,y0,x);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plot(x,z,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'-</a:t>
            </a:r>
            <a:r>
              <a:rPr lang="en" altLang="zh-CN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ro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753F91-E29F-133E-9DA5-A39E4727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22573"/>
            <a:ext cx="4241561" cy="34163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957E2E-7FFD-98F2-A160-4C254276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52" y="1050836"/>
            <a:ext cx="4666920" cy="3721844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41DFF846-1C15-991E-57E3-F3FC7DF118D2}"/>
              </a:ext>
            </a:extLst>
          </p:cNvPr>
          <p:cNvSpPr/>
          <p:nvPr/>
        </p:nvSpPr>
        <p:spPr>
          <a:xfrm rot="14343741">
            <a:off x="3927383" y="3232807"/>
            <a:ext cx="288032" cy="79208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353AC304-5481-F2D6-A4A8-FCC4392FB4EE}"/>
              </a:ext>
            </a:extLst>
          </p:cNvPr>
          <p:cNvSpPr/>
          <p:nvPr/>
        </p:nvSpPr>
        <p:spPr>
          <a:xfrm rot="14343741">
            <a:off x="7967776" y="4087452"/>
            <a:ext cx="288032" cy="792088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70A4F3-CD42-27B3-D2BD-07CC9E49B38E}"/>
              </a:ext>
            </a:extLst>
          </p:cNvPr>
          <p:cNvSpPr txBox="1"/>
          <p:nvPr/>
        </p:nvSpPr>
        <p:spPr>
          <a:xfrm>
            <a:off x="5412054" y="377132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Runge's phenomenon</a:t>
            </a:r>
            <a:endParaRPr lang="zh-CN" alt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128B956-A928-6929-B86A-701CD79E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54" y="322834"/>
            <a:ext cx="2286000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6C455-75A0-1C7E-8619-1DE80F6CF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0" y="922001"/>
            <a:ext cx="3240360" cy="1865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465079-9316-C448-4C73-DE8028DFA8CB}"/>
              </a:ext>
            </a:extLst>
          </p:cNvPr>
          <p:cNvSpPr txBox="1"/>
          <p:nvPr/>
        </p:nvSpPr>
        <p:spPr>
          <a:xfrm>
            <a:off x="2771800" y="4747839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高次多项式并不总是最佳选择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AB646E-EFE0-BE4D-BF40-E832D0C4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73" y="3086423"/>
            <a:ext cx="6372708" cy="1617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4D5D55-13A3-E6AA-F07D-F93CABA3B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16602"/>
            <a:ext cx="2358894" cy="19141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A1B5FF-0A86-9C97-B475-3BD7CD1AE429}"/>
              </a:ext>
            </a:extLst>
          </p:cNvPr>
          <p:cNvSpPr txBox="1"/>
          <p:nvPr/>
        </p:nvSpPr>
        <p:spPr>
          <a:xfrm>
            <a:off x="5462950" y="2901757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f(x)=x(x-1)(x-2)(x-3)</a:t>
            </a:r>
            <a:endParaRPr kumimoji="1"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1629A5-260A-EC4E-EF50-946CA45EA509}"/>
              </a:ext>
            </a:extLst>
          </p:cNvPr>
          <p:cNvSpPr txBox="1"/>
          <p:nvPr/>
        </p:nvSpPr>
        <p:spPr>
          <a:xfrm>
            <a:off x="1028094" y="1537541"/>
            <a:ext cx="28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节点越多龙格现象越严重</a:t>
            </a:r>
          </a:p>
        </p:txBody>
      </p:sp>
    </p:spTree>
    <p:extLst>
      <p:ext uri="{BB962C8B-B14F-4D97-AF65-F5344CB8AC3E}">
        <p14:creationId xmlns:p14="http://schemas.microsoft.com/office/powerpoint/2010/main" val="28779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633670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拉格朗日多项式插值法的优缺点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CD685386-B60E-E114-5F27-8E97238A0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727063"/>
            <a:ext cx="3528392" cy="2104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优点</a:t>
            </a:r>
            <a:endParaRPr kumimoji="1" lang="en-US" altLang="zh-CN" sz="18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简单易用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不需要解线性方程组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灵活性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全局插值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CA71D931-3573-0FF2-35CE-E096E336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044" y="1727063"/>
            <a:ext cx="3528392" cy="2104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</a:t>
            </a:r>
            <a:endParaRPr kumimoji="1" lang="en-US" altLang="zh-CN" sz="18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计算复杂度高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不稳定性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Runge's phenomenon</a:t>
            </a:r>
            <a:r>
              <a:rPr kumimoji="1"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en-US" altLang="zh-CN" sz="14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不适合高维插值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不具备局部控制性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412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E52BDB1D-AC67-6E06-DD2A-FE1B09AC848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26368" y="1075877"/>
            <a:ext cx="8291264" cy="18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由于高次插值多项式存在的振荡缺陷和计算复杂度高等缺点，促使人们转而寻求简单的</a:t>
            </a:r>
            <a:r>
              <a:rPr lang="zh-CN" altLang="en-US" sz="18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分段低次多形式插值</a:t>
            </a:r>
            <a:r>
              <a:rPr lang="zh-CN" altLang="en-US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分段低次插值的基本思想是将插值区间划分为若干个小区间，然后在每个小区间上做满足一定条件的低次插值。</a:t>
            </a:r>
            <a:endParaRPr lang="en-US" altLang="zh-CN" sz="18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4ED78E-39A6-1FD4-E4A8-E24BD5C6258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分段低次插值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BA94DC-4A9E-AD75-8B52-B06F9EFB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46987F-7A9B-3BC8-3EC0-F6D8CE4905B1}"/>
              </a:ext>
            </a:extLst>
          </p:cNvPr>
          <p:cNvSpPr txBox="1"/>
          <p:nvPr/>
        </p:nvSpPr>
        <p:spPr>
          <a:xfrm>
            <a:off x="611560" y="3679038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拉格朗日多项式插值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BE8FD3-3C9E-05E3-8A8F-ED2EA85CCFE9}"/>
              </a:ext>
            </a:extLst>
          </p:cNvPr>
          <p:cNvSpPr txBox="1"/>
          <p:nvPr/>
        </p:nvSpPr>
        <p:spPr>
          <a:xfrm>
            <a:off x="5940152" y="3667744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分段低次插值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ECE1C88-8A7A-9325-BF47-43A42002293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884939" y="3852410"/>
            <a:ext cx="3055213" cy="11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7868472-0741-C1AB-C4C4-08C40808A765}"/>
              </a:ext>
            </a:extLst>
          </p:cNvPr>
          <p:cNvSpPr txBox="1"/>
          <p:nvPr/>
        </p:nvSpPr>
        <p:spPr>
          <a:xfrm>
            <a:off x="3858547" y="34523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龙格现象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31869D-66BB-E398-95D4-1F519AFE2039}"/>
              </a:ext>
            </a:extLst>
          </p:cNvPr>
          <p:cNvSpPr txBox="1"/>
          <p:nvPr/>
        </p:nvSpPr>
        <p:spPr>
          <a:xfrm>
            <a:off x="3858547" y="39017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复杂度高</a:t>
            </a:r>
          </a:p>
        </p:txBody>
      </p:sp>
    </p:spTree>
    <p:extLst>
      <p:ext uri="{BB962C8B-B14F-4D97-AF65-F5344CB8AC3E}">
        <p14:creationId xmlns:p14="http://schemas.microsoft.com/office/powerpoint/2010/main" val="1603456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Rectangle 4">
            <a:extLst>
              <a:ext uri="{FF2B5EF4-FFF2-40B4-BE49-F238E27FC236}">
                <a16:creationId xmlns:a16="http://schemas.microsoft.com/office/drawing/2014/main" id="{6C1E7E10-08E4-B0E9-7093-E70BFBB6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868967"/>
            <a:ext cx="3759693" cy="2117183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个节点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 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处的函数值已知，为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若要计算点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的近似值，可以在包含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的区间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作线性插值。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4805" name="Group 5">
            <a:extLst>
              <a:ext uri="{FF2B5EF4-FFF2-40B4-BE49-F238E27FC236}">
                <a16:creationId xmlns:a16="http://schemas.microsoft.com/office/drawing/2014/main" id="{2092864F-93EC-517E-ACA7-EED4DD28A0DA}"/>
              </a:ext>
            </a:extLst>
          </p:cNvPr>
          <p:cNvGrpSpPr>
            <a:grpSpLocks/>
          </p:cNvGrpSpPr>
          <p:nvPr/>
        </p:nvGrpSpPr>
        <p:grpSpPr bwMode="auto">
          <a:xfrm>
            <a:off x="4488656" y="1914336"/>
            <a:ext cx="4129088" cy="2026444"/>
            <a:chOff x="1344" y="480"/>
            <a:chExt cx="3468" cy="1702"/>
          </a:xfrm>
        </p:grpSpPr>
        <p:grpSp>
          <p:nvGrpSpPr>
            <p:cNvPr id="204806" name="Group 6">
              <a:extLst>
                <a:ext uri="{FF2B5EF4-FFF2-40B4-BE49-F238E27FC236}">
                  <a16:creationId xmlns:a16="http://schemas.microsoft.com/office/drawing/2014/main" id="{9ADC70D3-715B-618B-18F5-D42F43263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624"/>
              <a:ext cx="3120" cy="1558"/>
              <a:chOff x="1536" y="864"/>
              <a:chExt cx="3120" cy="1558"/>
            </a:xfrm>
          </p:grpSpPr>
          <p:sp>
            <p:nvSpPr>
              <p:cNvPr id="204807" name="Text Box 7">
                <a:extLst>
                  <a:ext uri="{FF2B5EF4-FFF2-40B4-BE49-F238E27FC236}">
                    <a16:creationId xmlns:a16="http://schemas.microsoft.com/office/drawing/2014/main" id="{77374B30-4E27-DE5A-408F-846C876791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104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09" name="Text Box 9">
                <a:extLst>
                  <a:ext uri="{FF2B5EF4-FFF2-40B4-BE49-F238E27FC236}">
                    <a16:creationId xmlns:a16="http://schemas.microsoft.com/office/drawing/2014/main" id="{69B2509B-28A2-3D2D-C170-F863690102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1776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0" name="Text Box 10">
                <a:extLst>
                  <a:ext uri="{FF2B5EF4-FFF2-40B4-BE49-F238E27FC236}">
                    <a16:creationId xmlns:a16="http://schemas.microsoft.com/office/drawing/2014/main" id="{0F777817-FD24-4B68-2F9C-B5C9E4598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960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1" name="Text Box 11">
                <a:extLst>
                  <a:ext uri="{FF2B5EF4-FFF2-40B4-BE49-F238E27FC236}">
                    <a16:creationId xmlns:a16="http://schemas.microsoft.com/office/drawing/2014/main" id="{91F820C2-1337-B5BC-9EDE-A686F6ED40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142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2" name="Text Box 12">
                <a:extLst>
                  <a:ext uri="{FF2B5EF4-FFF2-40B4-BE49-F238E27FC236}">
                    <a16:creationId xmlns:a16="http://schemas.microsoft.com/office/drawing/2014/main" id="{20E7AC9B-2F66-BADD-BC0A-3A9F65E11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1296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3" name="Line 13">
                <a:extLst>
                  <a:ext uri="{FF2B5EF4-FFF2-40B4-BE49-F238E27FC236}">
                    <a16:creationId xmlns:a16="http://schemas.microsoft.com/office/drawing/2014/main" id="{E577C1FF-F33A-C015-3ED4-4EFD1A4F0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160"/>
                <a:ext cx="3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4" name="Line 14">
                <a:extLst>
                  <a:ext uri="{FF2B5EF4-FFF2-40B4-BE49-F238E27FC236}">
                    <a16:creationId xmlns:a16="http://schemas.microsoft.com/office/drawing/2014/main" id="{E52128E5-CDAD-4B93-7DA8-E5BCF39BF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86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5" name="Line 15">
                <a:extLst>
                  <a:ext uri="{FF2B5EF4-FFF2-40B4-BE49-F238E27FC236}">
                    <a16:creationId xmlns:a16="http://schemas.microsoft.com/office/drawing/2014/main" id="{68598CC3-F8A0-A1A5-955B-F7AEB7D36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04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 dirty="0"/>
              </a:p>
            </p:txBody>
          </p:sp>
          <p:sp>
            <p:nvSpPr>
              <p:cNvPr id="204816" name="Line 16">
                <a:extLst>
                  <a:ext uri="{FF2B5EF4-FFF2-40B4-BE49-F238E27FC236}">
                    <a16:creationId xmlns:a16="http://schemas.microsoft.com/office/drawing/2014/main" id="{585FA6B8-B13E-6991-9DCF-340EAC8CA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44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8" name="Text Box 18">
                <a:extLst>
                  <a:ext uri="{FF2B5EF4-FFF2-40B4-BE49-F238E27FC236}">
                    <a16:creationId xmlns:a16="http://schemas.microsoft.com/office/drawing/2014/main" id="{79998485-BCAF-4B33-897C-6CFAD97E4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</a:p>
            </p:txBody>
          </p:sp>
          <p:sp>
            <p:nvSpPr>
              <p:cNvPr id="204819" name="Text Box 19">
                <a:extLst>
                  <a:ext uri="{FF2B5EF4-FFF2-40B4-BE49-F238E27FC236}">
                    <a16:creationId xmlns:a16="http://schemas.microsoft.com/office/drawing/2014/main" id="{017CF4F1-F370-D3A8-1BCD-AD5183DC6F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i-1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0" name="Text Box 20">
                <a:extLst>
                  <a:ext uri="{FF2B5EF4-FFF2-40B4-BE49-F238E27FC236}">
                    <a16:creationId xmlns:a16="http://schemas.microsoft.com/office/drawing/2014/main" id="{8518E8AF-4391-C153-48E5-A45CD3F86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i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3" name="Text Box 23">
                <a:extLst>
                  <a:ext uri="{FF2B5EF4-FFF2-40B4-BE49-F238E27FC236}">
                    <a16:creationId xmlns:a16="http://schemas.microsoft.com/office/drawing/2014/main" id="{80E5EE8F-4A46-796D-C9C1-D05DBA2F83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112"/>
                <a:ext cx="38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0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4" name="Text Box 24">
                <a:extLst>
                  <a:ext uri="{FF2B5EF4-FFF2-40B4-BE49-F238E27FC236}">
                    <a16:creationId xmlns:a16="http://schemas.microsoft.com/office/drawing/2014/main" id="{8B7816B2-F992-3124-9869-D8F4EC513A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112"/>
                <a:ext cx="38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 err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 err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n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204825" name="Text Box 25">
              <a:extLst>
                <a:ext uri="{FF2B5EF4-FFF2-40B4-BE49-F238E27FC236}">
                  <a16:creationId xmlns:a16="http://schemas.microsoft.com/office/drawing/2014/main" id="{14C44B7A-6D10-6F5B-1B30-CCEEB42A3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872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04826" name="Text Box 26">
              <a:extLst>
                <a:ext uri="{FF2B5EF4-FFF2-40B4-BE49-F238E27FC236}">
                  <a16:creationId xmlns:a16="http://schemas.microsoft.com/office/drawing/2014/main" id="{922C70E5-C95B-3EF2-0001-83411439F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824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04827" name="Text Box 27">
              <a:extLst>
                <a:ext uri="{FF2B5EF4-FFF2-40B4-BE49-F238E27FC236}">
                  <a16:creationId xmlns:a16="http://schemas.microsoft.com/office/drawing/2014/main" id="{323D68BD-A68C-39C6-2E26-331E7BEC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480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4ED78E-39A6-1FD4-E4A8-E24BD5C6258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分段线性插值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BA94DC-4A9E-AD75-8B52-B06F9EFB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FC0A065-C646-C421-306E-1CAB862FFE24}"/>
              </a:ext>
            </a:extLst>
          </p:cNvPr>
          <p:cNvCxnSpPr>
            <a:cxnSpLocks/>
          </p:cNvCxnSpPr>
          <p:nvPr/>
        </p:nvCxnSpPr>
        <p:spPr>
          <a:xfrm flipV="1">
            <a:off x="6117431" y="2405031"/>
            <a:ext cx="1085850" cy="4000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4">
            <a:extLst>
              <a:ext uri="{FF2B5EF4-FFF2-40B4-BE49-F238E27FC236}">
                <a16:creationId xmlns:a16="http://schemas.microsoft.com/office/drawing/2014/main" id="{E0432FE9-D36B-CA17-5CFA-C23EA0AC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869" y="2165356"/>
            <a:ext cx="6286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i="1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y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endParaRPr kumimoji="1" lang="en-US" altLang="zh-CN" i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id="{AD6A7FFB-EDA4-D4C8-3076-7250576BA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6" y="2620413"/>
            <a:ext cx="6286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i="1" dirty="0">
                <a:latin typeface="Times New Roman" panose="02020603050405020304" pitchFamily="18" charset="0"/>
                <a:ea typeface="隶书" panose="02010509060101010101" pitchFamily="49" charset="-122"/>
              </a:rPr>
              <a:t>y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i-1</a:t>
            </a:r>
            <a:endParaRPr kumimoji="1" lang="en-US" altLang="zh-CN" i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40319225-EB7E-0B0F-5079-A36B1D6E6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7255" y="2371535"/>
            <a:ext cx="2465645" cy="22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9A38F341-DDE2-DE9D-ED5D-BE77D2AD0D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7254" y="2805079"/>
            <a:ext cx="1428739" cy="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211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15464F9E-E843-71AB-CEDE-B864FAAD7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65" y="882758"/>
            <a:ext cx="5328592" cy="1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简单的说，将每两个相邻节点用直线连接起来，如此形成的一条折线就是分段线性插值函数。插值函数在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上的表达式为： </a:t>
            </a:r>
          </a:p>
        </p:txBody>
      </p:sp>
      <p:pic>
        <p:nvPicPr>
          <p:cNvPr id="217093" name="Picture 5">
            <a:extLst>
              <a:ext uri="{FF2B5EF4-FFF2-40B4-BE49-F238E27FC236}">
                <a16:creationId xmlns:a16="http://schemas.microsoft.com/office/drawing/2014/main" id="{E48CB425-681C-B97B-B9A3-0429E5D0454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" y="2304194"/>
            <a:ext cx="2800350" cy="62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</p:pic>
      <p:sp>
        <p:nvSpPr>
          <p:cNvPr id="217100" name="Rectangle 12">
            <a:extLst>
              <a:ext uri="{FF2B5EF4-FFF2-40B4-BE49-F238E27FC236}">
                <a16:creationId xmlns:a16="http://schemas.microsoft.com/office/drawing/2014/main" id="{9EE96036-B8D9-FE2D-A094-B2DC2368A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32" y="3465845"/>
            <a:ext cx="8291264" cy="1273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用分段线性插值计算时，只用到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左右两个节点，计算量与节点个数无关。但是</a:t>
            </a:r>
            <a:r>
              <a:rPr kumimoji="1" lang="en-US" altLang="zh-CN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越大，分段越多，插值误差越小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实际上用函数表作插值计算时，分段线性插值就足够了。</a:t>
            </a:r>
          </a:p>
        </p:txBody>
      </p:sp>
      <p:pic>
        <p:nvPicPr>
          <p:cNvPr id="217102" name="Picture 14">
            <a:extLst>
              <a:ext uri="{FF2B5EF4-FFF2-40B4-BE49-F238E27FC236}">
                <a16:creationId xmlns:a16="http://schemas.microsoft.com/office/drawing/2014/main" id="{49560FFC-8F34-31E9-ADDD-399B3B54D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1" b="5457"/>
          <a:stretch/>
        </p:blipFill>
        <p:spPr bwMode="auto">
          <a:xfrm>
            <a:off x="5839375" y="922024"/>
            <a:ext cx="3001373" cy="20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BC67E7-B477-CAF0-29A5-0E8AAD474F28}"/>
              </a:ext>
            </a:extLst>
          </p:cNvPr>
          <p:cNvSpPr/>
          <p:nvPr/>
        </p:nvSpPr>
        <p:spPr>
          <a:xfrm>
            <a:off x="395536" y="194945"/>
            <a:ext cx="5328592" cy="57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分段线性插值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B0C965-9FE3-4E9E-3FAA-DA4C16D5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4087DE-526B-CA80-216E-87A9C6ECB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781450"/>
              </p:ext>
            </p:extLst>
          </p:nvPr>
        </p:nvGraphicFramePr>
        <p:xfrm>
          <a:off x="3426470" y="2445740"/>
          <a:ext cx="22113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6" imgW="1549080" imgH="228600" progId="Equation.DSMT4">
                  <p:embed/>
                </p:oleObj>
              </mc:Choice>
              <mc:Fallback>
                <p:oleObj name="Equation" r:id="rId6" imgW="1549080" imgH="2286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84087DE-526B-CA80-216E-87A9C6ECBC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26470" y="2445740"/>
                        <a:ext cx="2211388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题“板凳龙”闹元宵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422DD-9295-C4FD-445D-86761236C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5" y="860578"/>
            <a:ext cx="4435297" cy="13098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DE2407-4BDC-F7B6-DC69-15AF000C8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18" y="2170441"/>
            <a:ext cx="4536504" cy="12464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2EFDBA-2617-0FB8-7EFA-668456A88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7" y="3411491"/>
            <a:ext cx="4537483" cy="17289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02120A-E895-31F0-3BD0-D15B37559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860578"/>
            <a:ext cx="2133600" cy="2044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85B257-486D-1401-F4DF-DF8082AEF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52" y="3043636"/>
            <a:ext cx="2051050" cy="18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70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C67E7-B477-CAF0-29A5-0E8AAD474F28}"/>
              </a:ext>
            </a:extLst>
          </p:cNvPr>
          <p:cNvSpPr/>
          <p:nvPr/>
        </p:nvSpPr>
        <p:spPr>
          <a:xfrm>
            <a:off x="395536" y="194945"/>
            <a:ext cx="5328592" cy="57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B0C965-9FE3-4E9E-3FAA-DA4C16D5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486814-B729-A946-B229-B2D6B08136EE}"/>
              </a:ext>
            </a:extLst>
          </p:cNvPr>
          <p:cNvSpPr txBox="1"/>
          <p:nvPr/>
        </p:nvSpPr>
        <p:spPr>
          <a:xfrm>
            <a:off x="323528" y="987574"/>
            <a:ext cx="8496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中，分段线性插值命令为：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interp1(x0,y0,x)</a:t>
            </a:r>
            <a:r>
              <a:rPr lang="zh-CN" altLang="e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其中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为已知节点数组，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为待计算的插值点数组。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B31A7A-43FB-A07A-0B1C-6B9CCE942F04}"/>
              </a:ext>
            </a:extLst>
          </p:cNvPr>
          <p:cNvSpPr txBox="1"/>
          <p:nvPr/>
        </p:nvSpPr>
        <p:spPr>
          <a:xfrm>
            <a:off x="397312" y="2283718"/>
            <a:ext cx="35886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x0=0:1:20;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y0=sin(x0);</a:t>
            </a:r>
          </a:p>
          <a:p>
            <a:endParaRPr lang="en" altLang="zh-CN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x=0:0.1:20;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y=interp1(x0,y0,x);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plot(x0,y0,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'o'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,x,y,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'-r'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15AF74-49E3-CC68-9FC7-D16CCB00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582" y="1634871"/>
            <a:ext cx="3716838" cy="2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4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C67E7-B477-CAF0-29A5-0E8AAD474F28}"/>
              </a:ext>
            </a:extLst>
          </p:cNvPr>
          <p:cNvSpPr/>
          <p:nvPr/>
        </p:nvSpPr>
        <p:spPr>
          <a:xfrm>
            <a:off x="395536" y="194945"/>
            <a:ext cx="5328592" cy="57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B0C965-9FE3-4E9E-3FAA-DA4C16D5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486814-B729-A946-B229-B2D6B08136EE}"/>
              </a:ext>
            </a:extLst>
          </p:cNvPr>
          <p:cNvSpPr txBox="1"/>
          <p:nvPr/>
        </p:nvSpPr>
        <p:spPr>
          <a:xfrm>
            <a:off x="323528" y="987574"/>
            <a:ext cx="8496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中，分段线性插值命令为：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interp1(x0,y0,x)</a:t>
            </a:r>
            <a:r>
              <a:rPr lang="zh-CN" altLang="e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其中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为已知节点数组，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为待计算的插值点数组。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B31A7A-43FB-A07A-0B1C-6B9CCE942F04}"/>
              </a:ext>
            </a:extLst>
          </p:cNvPr>
          <p:cNvSpPr txBox="1"/>
          <p:nvPr/>
        </p:nvSpPr>
        <p:spPr>
          <a:xfrm>
            <a:off x="397312" y="2283718"/>
            <a:ext cx="3588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x0=0:1:10;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y0=x0.^2-20*x0-5;</a:t>
            </a:r>
          </a:p>
          <a:p>
            <a:br>
              <a:rPr lang="en" altLang="zh-CN" b="0" i="0" dirty="0">
                <a:effectLst/>
                <a:latin typeface="Menlo" panose="020B0609030804020204" pitchFamily="49" charset="0"/>
              </a:rPr>
            </a:br>
            <a:r>
              <a:rPr lang="en" altLang="zh-CN" b="0" i="0" dirty="0">
                <a:effectLst/>
                <a:latin typeface="Menlo" panose="020B0609030804020204" pitchFamily="49" charset="0"/>
              </a:rPr>
              <a:t>z1=interp1(x0,y0,x);</a:t>
            </a:r>
          </a:p>
          <a:p>
            <a:r>
              <a:rPr lang="en" altLang="zh-CN" b="0" i="0" dirty="0">
                <a:effectLst/>
                <a:latin typeface="Menlo" panose="020B0609030804020204" pitchFamily="49" charset="0"/>
              </a:rPr>
              <a:t>plot(x,z1,</a:t>
            </a:r>
            <a:r>
              <a:rPr lang="en" altLang="zh-CN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'-b'</a:t>
            </a:r>
            <a:r>
              <a:rPr lang="en" altLang="zh-CN" b="0" i="0" dirty="0"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15AF74-49E3-CC68-9FC7-D16CCB00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34871"/>
            <a:ext cx="3762034" cy="29844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2D6DE6-6D32-C0A0-47D1-83824E684C33}"/>
              </a:ext>
            </a:extLst>
          </p:cNvPr>
          <p:cNvSpPr txBox="1"/>
          <p:nvPr/>
        </p:nvSpPr>
        <p:spPr>
          <a:xfrm>
            <a:off x="4831673" y="357984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E03E36"/>
                </a:solidFill>
              </a:rPr>
              <a:t>红色</a:t>
            </a:r>
            <a:r>
              <a:rPr kumimoji="1" lang="zh-CN" altLang="en-US" dirty="0"/>
              <a:t>：拉格朗日多项式插值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4B5DFE"/>
                </a:solidFill>
              </a:rPr>
              <a:t>蓝色</a:t>
            </a:r>
            <a:r>
              <a:rPr kumimoji="1" lang="zh-CN" altLang="en-US" dirty="0"/>
              <a:t>：分段线性插值</a:t>
            </a:r>
          </a:p>
        </p:txBody>
      </p:sp>
    </p:spTree>
    <p:extLst>
      <p:ext uri="{BB962C8B-B14F-4D97-AF65-F5344CB8AC3E}">
        <p14:creationId xmlns:p14="http://schemas.microsoft.com/office/powerpoint/2010/main" val="342324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036431-D291-EE74-182A-2D04CA3B4F0C}"/>
              </a:ext>
            </a:extLst>
          </p:cNvPr>
          <p:cNvSpPr/>
          <p:nvPr/>
        </p:nvSpPr>
        <p:spPr>
          <a:xfrm>
            <a:off x="395536" y="194945"/>
            <a:ext cx="6336704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分段线性插值法的优缺点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CD685386-B60E-E114-5F27-8E97238A0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059582"/>
            <a:ext cx="3528392" cy="2104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优点</a:t>
            </a:r>
            <a:endParaRPr kumimoji="1" lang="en-US" altLang="zh-CN" sz="18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实现简单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计算效率高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局部控制好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无震荡现象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CA71D931-3573-0FF2-35CE-E096E336D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044" y="1059582"/>
            <a:ext cx="3528392" cy="21048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</a:t>
            </a:r>
            <a:endParaRPr kumimoji="1" lang="en-US" altLang="zh-CN" sz="18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插值精度低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插值点处导数不连续</a:t>
            </a:r>
            <a:endParaRPr kumimoji="1" lang="en-US" altLang="zh-CN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只能对局部区域进行线性拟合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无法捕捉复杂趋势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B1F322-84B7-3E3D-A206-07EFEBACD1D8}"/>
              </a:ext>
            </a:extLst>
          </p:cNvPr>
          <p:cNvSpPr txBox="1"/>
          <p:nvPr/>
        </p:nvSpPr>
        <p:spPr>
          <a:xfrm>
            <a:off x="611560" y="386034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拉格朗日多项式插值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B1690B-7A39-15F4-C1E0-21252294AC47}"/>
              </a:ext>
            </a:extLst>
          </p:cNvPr>
          <p:cNvSpPr txBox="1"/>
          <p:nvPr/>
        </p:nvSpPr>
        <p:spPr>
          <a:xfrm>
            <a:off x="4211960" y="3849049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分段低次插值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DC35945-8B78-F9A5-3AC2-837D8DCB90C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884939" y="4033715"/>
            <a:ext cx="1327021" cy="11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AE41719-3A09-507A-1516-CA2A5EBB115B}"/>
              </a:ext>
            </a:extLst>
          </p:cNvPr>
          <p:cNvSpPr txBox="1"/>
          <p:nvPr/>
        </p:nvSpPr>
        <p:spPr>
          <a:xfrm>
            <a:off x="2987824" y="36336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龙格现象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B40A73-0AF3-ADD4-6E3F-A5D2F4E3B2FC}"/>
              </a:ext>
            </a:extLst>
          </p:cNvPr>
          <p:cNvSpPr txBox="1"/>
          <p:nvPr/>
        </p:nvSpPr>
        <p:spPr>
          <a:xfrm>
            <a:off x="3031956" y="40830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复杂度高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8C0A7D-0473-DE06-8328-217DD822030E}"/>
              </a:ext>
            </a:extLst>
          </p:cNvPr>
          <p:cNvSpPr txBox="1"/>
          <p:nvPr/>
        </p:nvSpPr>
        <p:spPr>
          <a:xfrm>
            <a:off x="6335033" y="34910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分段线性插值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991AD8-0C20-B887-68AC-1E22662AB434}"/>
              </a:ext>
            </a:extLst>
          </p:cNvPr>
          <p:cNvSpPr txBox="1"/>
          <p:nvPr/>
        </p:nvSpPr>
        <p:spPr>
          <a:xfrm>
            <a:off x="6335033" y="422967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分段二次插值</a:t>
            </a:r>
            <a:endParaRPr kumimoji="1" lang="en-US" altLang="zh-CN" dirty="0"/>
          </a:p>
          <a:p>
            <a:r>
              <a:rPr kumimoji="1" lang="zh-CN" altLang="en-US" dirty="0"/>
              <a:t>三次样条插值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597B941-92E8-B456-9FF8-644DE70D698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792842" y="3675677"/>
            <a:ext cx="542191" cy="35803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7EDC989-46CE-F328-ABC3-3D63452EC6D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5792842" y="4033715"/>
            <a:ext cx="542191" cy="51912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59BEB55-C60A-3EBA-A7C1-BD65D242450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119863" y="3860343"/>
            <a:ext cx="0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8B8F21D-FBAF-5FE3-608E-957C1A0D86E9}"/>
              </a:ext>
            </a:extLst>
          </p:cNvPr>
          <p:cNvSpPr txBox="1"/>
          <p:nvPr/>
        </p:nvSpPr>
        <p:spPr>
          <a:xfrm>
            <a:off x="7156485" y="3860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光滑性差</a:t>
            </a:r>
          </a:p>
        </p:txBody>
      </p:sp>
    </p:spTree>
    <p:extLst>
      <p:ext uri="{BB962C8B-B14F-4D97-AF65-F5344CB8AC3E}">
        <p14:creationId xmlns:p14="http://schemas.microsoft.com/office/powerpoint/2010/main" val="37003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8" grpId="0"/>
      <p:bldP spid="9" grpId="0"/>
      <p:bldP spid="10" grpId="0"/>
      <p:bldP spid="11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Rectangle 4">
            <a:extLst>
              <a:ext uri="{FF2B5EF4-FFF2-40B4-BE49-F238E27FC236}">
                <a16:creationId xmlns:a16="http://schemas.microsoft.com/office/drawing/2014/main" id="{6C1E7E10-08E4-B0E9-7093-E70BFBB6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868967"/>
            <a:ext cx="3759693" cy="2117183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设函数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个节点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 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处的函数值已知，为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若要计算点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的近似值，可以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选取距离</a:t>
            </a: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最近的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</a:t>
            </a: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kumimoji="1" lang="en-US" altLang="zh-CN" i="1" baseline="-30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,x</a:t>
            </a:r>
            <a:r>
              <a:rPr kumimoji="1" lang="en-US" altLang="zh-CN" i="1" baseline="-30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kumimoji="1"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进行二次插值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4805" name="Group 5">
            <a:extLst>
              <a:ext uri="{FF2B5EF4-FFF2-40B4-BE49-F238E27FC236}">
                <a16:creationId xmlns:a16="http://schemas.microsoft.com/office/drawing/2014/main" id="{2092864F-93EC-517E-ACA7-EED4DD28A0DA}"/>
              </a:ext>
            </a:extLst>
          </p:cNvPr>
          <p:cNvGrpSpPr>
            <a:grpSpLocks/>
          </p:cNvGrpSpPr>
          <p:nvPr/>
        </p:nvGrpSpPr>
        <p:grpSpPr bwMode="auto">
          <a:xfrm>
            <a:off x="4488656" y="1914336"/>
            <a:ext cx="4129088" cy="2026444"/>
            <a:chOff x="1344" y="480"/>
            <a:chExt cx="3468" cy="1702"/>
          </a:xfrm>
        </p:grpSpPr>
        <p:grpSp>
          <p:nvGrpSpPr>
            <p:cNvPr id="204806" name="Group 6">
              <a:extLst>
                <a:ext uri="{FF2B5EF4-FFF2-40B4-BE49-F238E27FC236}">
                  <a16:creationId xmlns:a16="http://schemas.microsoft.com/office/drawing/2014/main" id="{9ADC70D3-715B-618B-18F5-D42F43263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624"/>
              <a:ext cx="3120" cy="1558"/>
              <a:chOff x="1536" y="864"/>
              <a:chExt cx="3120" cy="1558"/>
            </a:xfrm>
          </p:grpSpPr>
          <p:sp>
            <p:nvSpPr>
              <p:cNvPr id="204807" name="Text Box 7">
                <a:extLst>
                  <a:ext uri="{FF2B5EF4-FFF2-40B4-BE49-F238E27FC236}">
                    <a16:creationId xmlns:a16="http://schemas.microsoft.com/office/drawing/2014/main" id="{77374B30-4E27-DE5A-408F-846C876791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1104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09" name="Text Box 9">
                <a:extLst>
                  <a:ext uri="{FF2B5EF4-FFF2-40B4-BE49-F238E27FC236}">
                    <a16:creationId xmlns:a16="http://schemas.microsoft.com/office/drawing/2014/main" id="{69B2509B-28A2-3D2D-C170-F863690102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1776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0" name="Text Box 10">
                <a:extLst>
                  <a:ext uri="{FF2B5EF4-FFF2-40B4-BE49-F238E27FC236}">
                    <a16:creationId xmlns:a16="http://schemas.microsoft.com/office/drawing/2014/main" id="{0F777817-FD24-4B68-2F9C-B5C9E4598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960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1" name="Text Box 11">
                <a:extLst>
                  <a:ext uri="{FF2B5EF4-FFF2-40B4-BE49-F238E27FC236}">
                    <a16:creationId xmlns:a16="http://schemas.microsoft.com/office/drawing/2014/main" id="{91F820C2-1337-B5BC-9EDE-A686F6ED40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142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2" name="Text Box 12">
                <a:extLst>
                  <a:ext uri="{FF2B5EF4-FFF2-40B4-BE49-F238E27FC236}">
                    <a16:creationId xmlns:a16="http://schemas.microsoft.com/office/drawing/2014/main" id="{20E7AC9B-2F66-BADD-BC0A-3A9F65E11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" y="1296"/>
                <a:ext cx="336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隶书" panose="02010509060101010101" pitchFamily="49" charset="-122"/>
                    <a:sym typeface="Symbol" panose="05050102010706020507" pitchFamily="18" charset="2"/>
                  </a:rPr>
                  <a:t></a:t>
                </a:r>
                <a:endParaRPr kumimoji="1" lang="en-US" altLang="zh-CN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13" name="Line 13">
                <a:extLst>
                  <a:ext uri="{FF2B5EF4-FFF2-40B4-BE49-F238E27FC236}">
                    <a16:creationId xmlns:a16="http://schemas.microsoft.com/office/drawing/2014/main" id="{E577C1FF-F33A-C015-3ED4-4EFD1A4F0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160"/>
                <a:ext cx="31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4" name="Line 14">
                <a:extLst>
                  <a:ext uri="{FF2B5EF4-FFF2-40B4-BE49-F238E27FC236}">
                    <a16:creationId xmlns:a16="http://schemas.microsoft.com/office/drawing/2014/main" id="{E52128E5-CDAD-4B93-7DA8-E5BCF39BF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6" y="86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5" name="Line 15">
                <a:extLst>
                  <a:ext uri="{FF2B5EF4-FFF2-40B4-BE49-F238E27FC236}">
                    <a16:creationId xmlns:a16="http://schemas.microsoft.com/office/drawing/2014/main" id="{68598CC3-F8A0-A1A5-955B-F7AEB7D36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104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 dirty="0"/>
              </a:p>
            </p:txBody>
          </p:sp>
          <p:sp>
            <p:nvSpPr>
              <p:cNvPr id="204816" name="Line 16">
                <a:extLst>
                  <a:ext uri="{FF2B5EF4-FFF2-40B4-BE49-F238E27FC236}">
                    <a16:creationId xmlns:a16="http://schemas.microsoft.com/office/drawing/2014/main" id="{585FA6B8-B13E-6991-9DCF-340EAC8CA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44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50"/>
              </a:p>
            </p:txBody>
          </p:sp>
          <p:sp>
            <p:nvSpPr>
              <p:cNvPr id="204818" name="Text Box 18">
                <a:extLst>
                  <a:ext uri="{FF2B5EF4-FFF2-40B4-BE49-F238E27FC236}">
                    <a16:creationId xmlns:a16="http://schemas.microsoft.com/office/drawing/2014/main" id="{79998485-BCAF-4B33-897C-6CFAD97E4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</a:p>
            </p:txBody>
          </p:sp>
          <p:sp>
            <p:nvSpPr>
              <p:cNvPr id="204819" name="Text Box 19">
                <a:extLst>
                  <a:ext uri="{FF2B5EF4-FFF2-40B4-BE49-F238E27FC236}">
                    <a16:creationId xmlns:a16="http://schemas.microsoft.com/office/drawing/2014/main" id="{017CF4F1-F370-D3A8-1BCD-AD5183DC6F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i-1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0" name="Text Box 20">
                <a:extLst>
                  <a:ext uri="{FF2B5EF4-FFF2-40B4-BE49-F238E27FC236}">
                    <a16:creationId xmlns:a16="http://schemas.microsoft.com/office/drawing/2014/main" id="{8518E8AF-4391-C153-48E5-A45CD3F86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2112"/>
                <a:ext cx="43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i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3" name="Text Box 23">
                <a:extLst>
                  <a:ext uri="{FF2B5EF4-FFF2-40B4-BE49-F238E27FC236}">
                    <a16:creationId xmlns:a16="http://schemas.microsoft.com/office/drawing/2014/main" id="{80E5EE8F-4A46-796D-C9C1-D05DBA2F83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112"/>
                <a:ext cx="38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0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204824" name="Text Box 24">
                <a:extLst>
                  <a:ext uri="{FF2B5EF4-FFF2-40B4-BE49-F238E27FC236}">
                    <a16:creationId xmlns:a16="http://schemas.microsoft.com/office/drawing/2014/main" id="{8B7816B2-F992-3124-9869-D8F4EC513A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2112"/>
                <a:ext cx="52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i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x</a:t>
                </a:r>
                <a:r>
                  <a:rPr kumimoji="1" lang="en-US" altLang="zh-CN" i="1" baseline="-25000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i+1</a:t>
                </a:r>
                <a:endParaRPr kumimoji="1" lang="en-US" altLang="zh-CN" i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204825" name="Text Box 25">
              <a:extLst>
                <a:ext uri="{FF2B5EF4-FFF2-40B4-BE49-F238E27FC236}">
                  <a16:creationId xmlns:a16="http://schemas.microsoft.com/office/drawing/2014/main" id="{14C44B7A-6D10-6F5B-1B30-CCEEB42A3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872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04826" name="Text Box 26">
              <a:extLst>
                <a:ext uri="{FF2B5EF4-FFF2-40B4-BE49-F238E27FC236}">
                  <a16:creationId xmlns:a16="http://schemas.microsoft.com/office/drawing/2014/main" id="{922C70E5-C95B-3EF2-0001-83411439F0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824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04827" name="Text Box 27">
              <a:extLst>
                <a:ext uri="{FF2B5EF4-FFF2-40B4-BE49-F238E27FC236}">
                  <a16:creationId xmlns:a16="http://schemas.microsoft.com/office/drawing/2014/main" id="{323D68BD-A68C-39C6-2E26-331E7BEC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480"/>
              <a:ext cx="252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</a:rPr>
                <a:t>y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4ED78E-39A6-1FD4-E4A8-E24BD5C6258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分段二次插值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BA94DC-4A9E-AD75-8B52-B06F9EFB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E0432FE9-D36B-CA17-5CFA-C23EA0AC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4869" y="2165356"/>
            <a:ext cx="6286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i="1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y</a:t>
            </a:r>
            <a:r>
              <a:rPr kumimoji="1" lang="en-US" altLang="zh-CN" i="1" baseline="-25000" dirty="0" err="1">
                <a:latin typeface="Times New Roman" panose="02020603050405020304" pitchFamily="18" charset="0"/>
                <a:ea typeface="隶书" panose="02010509060101010101" pitchFamily="49" charset="-122"/>
              </a:rPr>
              <a:t>i</a:t>
            </a:r>
            <a:endParaRPr kumimoji="1" lang="en-US" altLang="zh-CN" i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id="{AD6A7FFB-EDA4-D4C8-3076-7250576BA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786" y="2620413"/>
            <a:ext cx="6286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i="1" dirty="0">
                <a:latin typeface="Times New Roman" panose="02020603050405020304" pitchFamily="18" charset="0"/>
                <a:ea typeface="隶书" panose="02010509060101010101" pitchFamily="49" charset="-122"/>
              </a:rPr>
              <a:t>y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i-1</a:t>
            </a:r>
            <a:endParaRPr kumimoji="1" lang="en-US" altLang="zh-CN" i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40319225-EB7E-0B0F-5079-A36B1D6E6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7252" y="2371535"/>
            <a:ext cx="2465648" cy="4250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9A38F341-DDE2-DE9D-ED5D-BE77D2AD0D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7254" y="2805079"/>
            <a:ext cx="1428739" cy="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B87E2973-6090-8923-746E-4237350DE5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7252" y="2571749"/>
            <a:ext cx="3023097" cy="4250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  <p:sp>
        <p:nvSpPr>
          <p:cNvPr id="5" name="Line 15">
            <a:extLst>
              <a:ext uri="{FF2B5EF4-FFF2-40B4-BE49-F238E27FC236}">
                <a16:creationId xmlns:a16="http://schemas.microsoft.com/office/drawing/2014/main" id="{C92BC1BB-98A1-2E63-A6B4-9E94049470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2256" y="2534687"/>
            <a:ext cx="1" cy="109413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 dirty="0"/>
          </a:p>
        </p:txBody>
      </p:sp>
      <p:sp>
        <p:nvSpPr>
          <p:cNvPr id="11" name="Text Box 24">
            <a:extLst>
              <a:ext uri="{FF2B5EF4-FFF2-40B4-BE49-F238E27FC236}">
                <a16:creationId xmlns:a16="http://schemas.microsoft.com/office/drawing/2014/main" id="{3831F20B-0F98-97BB-FE5A-FEE1B6490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479" y="2380368"/>
            <a:ext cx="6286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i="1" dirty="0">
                <a:latin typeface="Times New Roman" panose="02020603050405020304" pitchFamily="18" charset="0"/>
                <a:ea typeface="隶书" panose="02010509060101010101" pitchFamily="49" charset="-122"/>
              </a:rPr>
              <a:t>y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隶书" panose="02010509060101010101" pitchFamily="49" charset="-122"/>
              </a:rPr>
              <a:t>i+1</a:t>
            </a:r>
            <a:endParaRPr kumimoji="1" lang="en-US" altLang="zh-CN" i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0AABE2A5-A068-8CE8-6B5E-2CA95EFE36EE}"/>
              </a:ext>
            </a:extLst>
          </p:cNvPr>
          <p:cNvSpPr/>
          <p:nvPr/>
        </p:nvSpPr>
        <p:spPr>
          <a:xfrm>
            <a:off x="6134582" y="2372732"/>
            <a:ext cx="1689904" cy="439916"/>
          </a:xfrm>
          <a:custGeom>
            <a:avLst/>
            <a:gdLst>
              <a:gd name="connsiteX0" fmla="*/ 0 w 1689904"/>
              <a:gd name="connsiteY0" fmla="*/ 439916 h 439916"/>
              <a:gd name="connsiteX1" fmla="*/ 532436 w 1689904"/>
              <a:gd name="connsiteY1" fmla="*/ 208422 h 439916"/>
              <a:gd name="connsiteX2" fmla="*/ 1088021 w 1689904"/>
              <a:gd name="connsiteY2" fmla="*/ 78 h 439916"/>
              <a:gd name="connsiteX3" fmla="*/ 1689904 w 1689904"/>
              <a:gd name="connsiteY3" fmla="*/ 231572 h 439916"/>
              <a:gd name="connsiteX4" fmla="*/ 1689904 w 1689904"/>
              <a:gd name="connsiteY4" fmla="*/ 231572 h 439916"/>
              <a:gd name="connsiteX5" fmla="*/ 1643605 w 1689904"/>
              <a:gd name="connsiteY5" fmla="*/ 208422 h 43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9904" h="439916">
                <a:moveTo>
                  <a:pt x="0" y="439916"/>
                </a:moveTo>
                <a:cubicBezTo>
                  <a:pt x="175549" y="360822"/>
                  <a:pt x="351099" y="281728"/>
                  <a:pt x="532436" y="208422"/>
                </a:cubicBezTo>
                <a:cubicBezTo>
                  <a:pt x="713773" y="135116"/>
                  <a:pt x="895110" y="-3780"/>
                  <a:pt x="1088021" y="78"/>
                </a:cubicBezTo>
                <a:cubicBezTo>
                  <a:pt x="1280932" y="3936"/>
                  <a:pt x="1689904" y="231572"/>
                  <a:pt x="1689904" y="231572"/>
                </a:cubicBezTo>
                <a:lnTo>
                  <a:pt x="1689904" y="231572"/>
                </a:lnTo>
                <a:lnTo>
                  <a:pt x="1643605" y="20842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40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47" name="Text Box 31">
            <a:extLst>
              <a:ext uri="{FF2B5EF4-FFF2-40B4-BE49-F238E27FC236}">
                <a16:creationId xmlns:a16="http://schemas.microsoft.com/office/drawing/2014/main" id="{AE7715CE-E830-20D5-06C1-7E76EC964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53865"/>
            <a:ext cx="5112568" cy="16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分段插值虽然计算简单，但是光滑性较差。</a:t>
            </a:r>
            <a:endParaRPr kumimoji="1" lang="en-US" altLang="zh-CN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在数学上，光滑程度的定量描述是：函数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曲线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阶导数存在且连续，则称</a:t>
            </a:r>
            <a:r>
              <a:rPr kumimoji="1" lang="zh-CN" altLang="en-US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该曲线具有</a:t>
            </a:r>
            <a:r>
              <a:rPr kumimoji="1" lang="en-US" altLang="zh-CN" i="1" dirty="0">
                <a:solidFill>
                  <a:srgbClr val="E03E3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dirty="0">
                <a:solidFill>
                  <a:srgbClr val="E03E3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阶光滑性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。光滑性的阶次越高，则越光滑。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C682CB-65CE-CD98-1865-A02259089A70}"/>
              </a:ext>
            </a:extLst>
          </p:cNvPr>
          <p:cNvSpPr/>
          <p:nvPr/>
        </p:nvSpPr>
        <p:spPr>
          <a:xfrm>
            <a:off x="395536" y="194945"/>
            <a:ext cx="691276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三次样条插值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Cubic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Spline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Interpolation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F1BB9-3319-2AB5-85F2-6ABC8F055B50}"/>
              </a:ext>
            </a:extLst>
          </p:cNvPr>
          <p:cNvSpPr txBox="1"/>
          <p:nvPr/>
        </p:nvSpPr>
        <p:spPr>
          <a:xfrm>
            <a:off x="383178" y="2738117"/>
            <a:ext cx="3189699" cy="858377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是否存在较低次的分段多项式达到较高阶光滑性的方法？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68E562-1679-9E04-86AB-8430306A89C8}"/>
              </a:ext>
            </a:extLst>
          </p:cNvPr>
          <p:cNvSpPr txBox="1"/>
          <p:nvPr/>
        </p:nvSpPr>
        <p:spPr>
          <a:xfrm>
            <a:off x="395536" y="3729253"/>
            <a:ext cx="3744416" cy="4603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三次样条插值就是一个很好的例子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endParaRPr lang="zh-CN" altLang="en-US" dirty="0"/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3348CBB-136B-5503-298A-460413D7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C0B403E-A6AB-7275-47CE-F0EA2BA1D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56" y="1042938"/>
            <a:ext cx="3002044" cy="32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5C501A-C723-237D-2FD1-1AD5D2B38A76}"/>
              </a:ext>
            </a:extLst>
          </p:cNvPr>
          <p:cNvSpPr txBox="1"/>
          <p:nvPr/>
        </p:nvSpPr>
        <p:spPr>
          <a:xfrm>
            <a:off x="6521951" y="4534854"/>
            <a:ext cx="1327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样条的由来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>
            <a:extLst>
              <a:ext uri="{FF2B5EF4-FFF2-40B4-BE49-F238E27FC236}">
                <a16:creationId xmlns:a16="http://schemas.microsoft.com/office/drawing/2014/main" id="{8C3188A4-D5E0-1553-3EDF-818551BEF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049610"/>
            <a:ext cx="7992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三次样条函数  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记为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，它是定义在区间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上的函数，满足以下两个条件：</a:t>
            </a:r>
          </a:p>
        </p:txBody>
      </p:sp>
      <p:sp>
        <p:nvSpPr>
          <p:cNvPr id="221188" name="Rectangle 4">
            <a:extLst>
              <a:ext uri="{FF2B5EF4-FFF2-40B4-BE49-F238E27FC236}">
                <a16:creationId xmlns:a16="http://schemas.microsoft.com/office/drawing/2014/main" id="{013432FA-5717-F449-A686-B474FE8CF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418942"/>
            <a:ext cx="4392488" cy="16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在每一个小区间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上是一个</a:t>
            </a: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三次多项式函数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algn="just" eaLnBrk="0" hangingPunct="0"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在整个区间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上，其二阶导数存在且连续。 即在每个节点处的</a:t>
            </a:r>
            <a:r>
              <a:rPr kumimoji="1"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二阶导数连续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21189" name="Object 5">
            <a:extLst>
              <a:ext uri="{FF2B5EF4-FFF2-40B4-BE49-F238E27FC236}">
                <a16:creationId xmlns:a16="http://schemas.microsoft.com/office/drawing/2014/main" id="{6EE02F0E-AFCE-3CA8-1544-509126C00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4701" y="1560616"/>
          <a:ext cx="3448617" cy="1471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位图图像" r:id="rId4" imgW="3172268" imgH="1352381" progId="Paint.Picture">
                  <p:embed/>
                </p:oleObj>
              </mc:Choice>
              <mc:Fallback>
                <p:oleObj name="位图图像" r:id="rId4" imgW="3172268" imgH="1352381" progId="Paint.Picture">
                  <p:embed/>
                  <p:pic>
                    <p:nvPicPr>
                      <p:cNvPr id="221189" name="Object 5">
                        <a:extLst>
                          <a:ext uri="{FF2B5EF4-FFF2-40B4-BE49-F238E27FC236}">
                            <a16:creationId xmlns:a16="http://schemas.microsoft.com/office/drawing/2014/main" id="{6EE02F0E-AFCE-3CA8-1544-509126C001DE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701" y="1560616"/>
                        <a:ext cx="3448617" cy="1471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0" name="Rectangle 6">
            <a:extLst>
              <a:ext uri="{FF2B5EF4-FFF2-40B4-BE49-F238E27FC236}">
                <a16:creationId xmlns:a16="http://schemas.microsoft.com/office/drawing/2014/main" id="{3966E079-5E30-0A43-87A1-305C09994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48" y="3335768"/>
            <a:ext cx="7952870" cy="1273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：给定函数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个节点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处的函数值为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。求一个三次样条函数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使其满足：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kumimoji="1" lang="en-US" altLang="zh-CN" i="1" baseline="-30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=0,1,…,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如何确定三次样条函数在每一个小区间上的三次多项式函数的系数？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6B2C0D-560D-2283-A75C-54744A82A794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三次样条插值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9CF275-83AC-A8A0-7BDD-F0E0F855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4" name="Rectangle 6">
            <a:extLst>
              <a:ext uri="{FF2B5EF4-FFF2-40B4-BE49-F238E27FC236}">
                <a16:creationId xmlns:a16="http://schemas.microsoft.com/office/drawing/2014/main" id="{195CF34D-1D9C-4FCD-0800-0106D2AFA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891743"/>
            <a:ext cx="8291264" cy="151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：每个小段上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个，</a:t>
            </a:r>
            <a:r>
              <a:rPr kumimoji="1"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个小段共计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个。</a:t>
            </a:r>
          </a:p>
          <a:p>
            <a:pPr eaLnBrk="0" hangingPunct="0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方程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每个小段上由给定函数值得到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个，</a:t>
            </a:r>
            <a:r>
              <a:rPr kumimoji="1"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个小段共计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</a:t>
            </a:r>
            <a:r>
              <a:rPr kumimoji="1"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光滑性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要求每一个内部节点的一阶二阶导数连续，得出其左右导数相等。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hangingPunct="0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因此，每个节点产生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个方程，共记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 </a:t>
            </a:r>
          </a:p>
        </p:txBody>
      </p:sp>
      <p:sp>
        <p:nvSpPr>
          <p:cNvPr id="222215" name="Rectangle 7">
            <a:extLst>
              <a:ext uri="{FF2B5EF4-FFF2-40B4-BE49-F238E27FC236}">
                <a16:creationId xmlns:a16="http://schemas.microsoft.com/office/drawing/2014/main" id="{6F22C996-461A-C9DB-7852-2F85A5C30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421197"/>
            <a:ext cx="8424936" cy="78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现在得到了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个方程，还差两个。为此，常用的方法是</a:t>
            </a:r>
            <a:r>
              <a:rPr kumimoji="1"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对边界节点除函数值外附加要求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，这就是所谓的</a:t>
            </a:r>
            <a:r>
              <a:rPr kumimoji="1"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边界条件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。这里需要两个边界条件，正好左右两个端点各一个。 </a:t>
            </a:r>
          </a:p>
        </p:txBody>
      </p:sp>
      <p:sp>
        <p:nvSpPr>
          <p:cNvPr id="222216" name="Rectangle 8">
            <a:extLst>
              <a:ext uri="{FF2B5EF4-FFF2-40B4-BE49-F238E27FC236}">
                <a16:creationId xmlns:a16="http://schemas.microsoft.com/office/drawing/2014/main" id="{8DBFCB62-2EDC-9769-9ADB-78616D00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380978"/>
            <a:ext cx="6686550" cy="323165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zh-CN" altLang="en-US" sz="1500" dirty="0">
                <a:latin typeface="宋体" panose="02010600030101010101" pitchFamily="2" charset="-122"/>
              </a:rPr>
              <a:t>边界条件</a:t>
            </a:r>
            <a:r>
              <a:rPr kumimoji="1" lang="zh-CN" altLang="en-US" sz="1500" dirty="0">
                <a:latin typeface="Times New Roman" panose="02020603050405020304" pitchFamily="18" charset="0"/>
              </a:rPr>
              <a:t>  </a:t>
            </a:r>
            <a:r>
              <a:rPr kumimoji="1" lang="zh-CN" altLang="en-US" sz="1500" dirty="0">
                <a:latin typeface="宋体" panose="02010600030101010101" pitchFamily="2" charset="-122"/>
              </a:rPr>
              <a:t>给定两个边界点的</a:t>
            </a:r>
            <a:r>
              <a:rPr kumimoji="1" lang="zh-CN" altLang="en-US" sz="1500" dirty="0">
                <a:solidFill>
                  <a:srgbClr val="C00000"/>
                </a:solidFill>
                <a:latin typeface="宋体" panose="02010600030101010101" pitchFamily="2" charset="-122"/>
              </a:rPr>
              <a:t>一阶导数值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,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i="1" baseline="-30000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1500" dirty="0">
                <a:latin typeface="宋体" panose="02010600030101010101" pitchFamily="2" charset="-122"/>
              </a:rPr>
              <a:t>即  </a:t>
            </a:r>
            <a:r>
              <a:rPr kumimoji="1" lang="zh-CN" altLang="en-US" sz="1500" baseline="-30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     (</a:t>
            </a:r>
            <a:r>
              <a:rPr kumimoji="1" lang="en-US" altLang="zh-CN" sz="1500" i="1" dirty="0" err="1">
                <a:latin typeface="Times New Roman" panose="02020603050405020304" pitchFamily="18" charset="0"/>
              </a:rPr>
              <a:t>x</a:t>
            </a:r>
            <a:r>
              <a:rPr kumimoji="1" lang="en-US" altLang="zh-CN" sz="1500" i="1" baseline="-30000" dirty="0" err="1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1500" i="1" dirty="0" err="1">
                <a:latin typeface="Times New Roman" panose="02020603050405020304" pitchFamily="18" charset="0"/>
              </a:rPr>
              <a:t>m</a:t>
            </a:r>
            <a:r>
              <a:rPr kumimoji="1" lang="en-US" altLang="zh-CN" sz="1500" i="1" baseline="-30000" dirty="0" err="1">
                <a:latin typeface="Times New Roman" panose="02020603050405020304" pitchFamily="18" charset="0"/>
              </a:rPr>
              <a:t>n</a:t>
            </a:r>
            <a:r>
              <a:rPr kumimoji="1" lang="zh-CN" altLang="en-US" sz="1500" dirty="0">
                <a:latin typeface="宋体" panose="02010600030101010101" pitchFamily="2" charset="-122"/>
              </a:rPr>
              <a:t>。</a:t>
            </a:r>
            <a:r>
              <a:rPr kumimoji="1" lang="zh-CN" altLang="en-US" sz="1500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222217" name="Picture 9">
            <a:extLst>
              <a:ext uri="{FF2B5EF4-FFF2-40B4-BE49-F238E27FC236}">
                <a16:creationId xmlns:a16="http://schemas.microsoft.com/office/drawing/2014/main" id="{B8C801C6-4EF5-6484-6F2B-4EAC51C0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66" y="3380978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18" name="Picture 10">
            <a:extLst>
              <a:ext uri="{FF2B5EF4-FFF2-40B4-BE49-F238E27FC236}">
                <a16:creationId xmlns:a16="http://schemas.microsoft.com/office/drawing/2014/main" id="{90314399-8D7D-B206-13C3-E19AF99A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16" y="3380978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19" name="Rectangle 11">
            <a:extLst>
              <a:ext uri="{FF2B5EF4-FFF2-40B4-BE49-F238E27FC236}">
                <a16:creationId xmlns:a16="http://schemas.microsoft.com/office/drawing/2014/main" id="{FB4226AB-E385-970E-99EE-205F2A828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723878"/>
            <a:ext cx="6686550" cy="553998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zh-CN" altLang="en-US" sz="1500" dirty="0">
                <a:latin typeface="宋体" panose="02010600030101010101" pitchFamily="2" charset="-122"/>
              </a:rPr>
              <a:t>边界条件</a:t>
            </a:r>
            <a:r>
              <a:rPr kumimoji="1" lang="zh-CN" altLang="en-US" sz="1500" dirty="0">
                <a:latin typeface="Times New Roman" panose="02020603050405020304" pitchFamily="18" charset="0"/>
              </a:rPr>
              <a:t>  </a:t>
            </a:r>
            <a:r>
              <a:rPr kumimoji="1" lang="zh-CN" altLang="en-US" sz="1500" dirty="0">
                <a:latin typeface="宋体" panose="02010600030101010101" pitchFamily="2" charset="-122"/>
              </a:rPr>
              <a:t>给定两个边界点的</a:t>
            </a:r>
            <a:r>
              <a:rPr kumimoji="1" lang="zh-CN" altLang="en-US" sz="1500" dirty="0">
                <a:solidFill>
                  <a:srgbClr val="C00000"/>
                </a:solidFill>
                <a:latin typeface="宋体" panose="02010600030101010101" pitchFamily="2" charset="-122"/>
              </a:rPr>
              <a:t>二阶导数值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,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i="1" baseline="-30000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1500" dirty="0">
                <a:latin typeface="宋体" panose="02010600030101010101" pitchFamily="2" charset="-122"/>
              </a:rPr>
              <a:t>即 </a:t>
            </a:r>
            <a:r>
              <a:rPr kumimoji="1" lang="zh-CN" altLang="en-US" sz="1500" baseline="-30000" dirty="0">
                <a:latin typeface="Times New Roman" panose="02020603050405020304" pitchFamily="18" charset="0"/>
              </a:rPr>
              <a:t>     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,      (</a:t>
            </a:r>
            <a:r>
              <a:rPr kumimoji="1" lang="en-US" altLang="zh-CN" sz="1500" i="1" dirty="0" err="1">
                <a:latin typeface="Times New Roman" panose="02020603050405020304" pitchFamily="18" charset="0"/>
              </a:rPr>
              <a:t>x</a:t>
            </a:r>
            <a:r>
              <a:rPr kumimoji="1" lang="en-US" altLang="zh-CN" sz="1500" i="1" baseline="-30000" dirty="0" err="1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M</a:t>
            </a:r>
            <a:r>
              <a:rPr kumimoji="1" lang="en-US" altLang="zh-CN" sz="1500" i="1" baseline="-30000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1500" dirty="0">
                <a:latin typeface="宋体" panose="02010600030101010101" pitchFamily="2" charset="-122"/>
              </a:rPr>
              <a:t>。</a:t>
            </a:r>
          </a:p>
          <a:p>
            <a:r>
              <a:rPr kumimoji="1" lang="zh-CN" altLang="en-US" sz="1500" dirty="0">
                <a:latin typeface="宋体" panose="02010600030101010101" pitchFamily="2" charset="-122"/>
              </a:rPr>
              <a:t>           最常用的是自然边界条件：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=Mn=0 </a:t>
            </a:r>
          </a:p>
        </p:txBody>
      </p:sp>
      <p:pic>
        <p:nvPicPr>
          <p:cNvPr id="222220" name="Picture 12">
            <a:extLst>
              <a:ext uri="{FF2B5EF4-FFF2-40B4-BE49-F238E27FC236}">
                <a16:creationId xmlns:a16="http://schemas.microsoft.com/office/drawing/2014/main" id="{D482F1D7-76CD-CB3A-D4AB-A1196E12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66" y="3723878"/>
            <a:ext cx="285750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21" name="Picture 13">
            <a:extLst>
              <a:ext uri="{FF2B5EF4-FFF2-40B4-BE49-F238E27FC236}">
                <a16:creationId xmlns:a16="http://schemas.microsoft.com/office/drawing/2014/main" id="{D530BFBC-ECDF-74DA-2916-6C131393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66" y="3723878"/>
            <a:ext cx="285750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23" name="Rectangle 15">
            <a:extLst>
              <a:ext uri="{FF2B5EF4-FFF2-40B4-BE49-F238E27FC236}">
                <a16:creationId xmlns:a16="http://schemas.microsoft.com/office/drawing/2014/main" id="{7B890910-671F-F424-5FBB-6A63A61A0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295378"/>
            <a:ext cx="6686550" cy="553998"/>
          </a:xfrm>
          <a:prstGeom prst="rect">
            <a:avLst/>
          </a:pr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1500" dirty="0">
                <a:latin typeface="宋体" panose="02010600030101010101" pitchFamily="2" charset="-122"/>
              </a:rPr>
              <a:t>周期性边界条件</a:t>
            </a:r>
            <a:r>
              <a:rPr kumimoji="1" lang="zh-CN" altLang="en-US" sz="1500" dirty="0">
                <a:latin typeface="Times New Roman" panose="02020603050405020304" pitchFamily="18" charset="0"/>
              </a:rPr>
              <a:t> </a:t>
            </a:r>
            <a:r>
              <a:rPr kumimoji="1" lang="zh-CN" altLang="en-US" sz="1500" dirty="0">
                <a:latin typeface="宋体" panose="02010600030101010101" pitchFamily="2" charset="-122"/>
              </a:rPr>
              <a:t> 对周期函数，在自然满足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S(x</a:t>
            </a:r>
            <a:r>
              <a:rPr kumimoji="1" lang="en-US" altLang="zh-CN" sz="1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)=S(</a:t>
            </a:r>
            <a:r>
              <a:rPr kumimoji="1" lang="en-US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1500" dirty="0">
                <a:latin typeface="宋体" panose="02010600030101010101" pitchFamily="2" charset="-122"/>
              </a:rPr>
              <a:t>时，令两个边界的一阶 </a:t>
            </a:r>
          </a:p>
          <a:p>
            <a:r>
              <a:rPr kumimoji="1" lang="zh-CN" altLang="en-US" sz="1500" dirty="0">
                <a:latin typeface="宋体" panose="02010600030101010101" pitchFamily="2" charset="-122"/>
              </a:rPr>
              <a:t>                导数和二阶导数分别相等：即</a:t>
            </a:r>
            <a:endParaRPr kumimoji="1" lang="zh-CN" altLang="en-US" sz="1500" dirty="0">
              <a:latin typeface="Times New Roman" panose="02020603050405020304" pitchFamily="18" charset="0"/>
            </a:endParaRPr>
          </a:p>
        </p:txBody>
      </p:sp>
      <p:sp>
        <p:nvSpPr>
          <p:cNvPr id="222224" name="Rectangle 16">
            <a:extLst>
              <a:ext uri="{FF2B5EF4-FFF2-40B4-BE49-F238E27FC236}">
                <a16:creationId xmlns:a16="http://schemas.microsoft.com/office/drawing/2014/main" id="{12D9D849-D76D-0CFD-98A1-A144F4691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716" y="4523978"/>
            <a:ext cx="266342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      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 err="1">
                <a:latin typeface="Times New Roman" panose="02020603050405020304" pitchFamily="18" charset="0"/>
              </a:rPr>
              <a:t>x</a:t>
            </a:r>
            <a:r>
              <a:rPr kumimoji="1" lang="en-US" altLang="zh-CN" sz="1500" i="1" baseline="-30000" dirty="0" err="1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1500" dirty="0">
                <a:latin typeface="宋体" panose="02010600030101010101" pitchFamily="2" charset="-122"/>
              </a:rPr>
              <a:t>， 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)= </a:t>
            </a:r>
            <a:r>
              <a:rPr kumimoji="1" lang="en-US" altLang="zh-CN" sz="1500" baseline="-30000" dirty="0">
                <a:latin typeface="Times New Roman" panose="02020603050405020304" pitchFamily="18" charset="0"/>
              </a:rPr>
              <a:t>    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1500" i="1" dirty="0" err="1">
                <a:latin typeface="Times New Roman" panose="02020603050405020304" pitchFamily="18" charset="0"/>
              </a:rPr>
              <a:t>x</a:t>
            </a:r>
            <a:r>
              <a:rPr kumimoji="1" lang="en-US" altLang="zh-CN" sz="1500" i="1" baseline="-30000" dirty="0" err="1">
                <a:latin typeface="Times New Roman" panose="02020603050405020304" pitchFamily="18" charset="0"/>
              </a:rPr>
              <a:t>n</a:t>
            </a:r>
            <a:r>
              <a:rPr kumimoji="1" lang="en-US" altLang="zh-CN" sz="1500" dirty="0">
                <a:latin typeface="Times New Roman" panose="02020603050405020304" pitchFamily="18" charset="0"/>
              </a:rPr>
              <a:t>) </a:t>
            </a:r>
          </a:p>
        </p:txBody>
      </p:sp>
      <p:pic>
        <p:nvPicPr>
          <p:cNvPr id="222225" name="Picture 17">
            <a:extLst>
              <a:ext uri="{FF2B5EF4-FFF2-40B4-BE49-F238E27FC236}">
                <a16:creationId xmlns:a16="http://schemas.microsoft.com/office/drawing/2014/main" id="{F2984B61-A5DF-0CE0-3F62-C7FDDABAD11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16" y="458112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26" name="Picture 18">
            <a:extLst>
              <a:ext uri="{FF2B5EF4-FFF2-40B4-BE49-F238E27FC236}">
                <a16:creationId xmlns:a16="http://schemas.microsoft.com/office/drawing/2014/main" id="{AD9C0C3D-5836-78FF-077B-F3CA9E60D6E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766" y="458112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27" name="Picture 19">
            <a:extLst>
              <a:ext uri="{FF2B5EF4-FFF2-40B4-BE49-F238E27FC236}">
                <a16:creationId xmlns:a16="http://schemas.microsoft.com/office/drawing/2014/main" id="{61AAC1F2-4EB2-8139-EC5A-616EF1B802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99" y="4593034"/>
            <a:ext cx="228600" cy="21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28" name="Picture 20">
            <a:extLst>
              <a:ext uri="{FF2B5EF4-FFF2-40B4-BE49-F238E27FC236}">
                <a16:creationId xmlns:a16="http://schemas.microsoft.com/office/drawing/2014/main" id="{B52B157C-0826-6FEE-C6EA-AF899A033CF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66" y="4581128"/>
            <a:ext cx="228600" cy="21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27991023-AF99-D113-22C0-B6376E9B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79C315-98FE-E29F-EBB3-523C081BE45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三次样条函数求解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27991023-AF99-D113-22C0-B6376E9B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79C315-98FE-E29F-EBB3-523C081BE45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三次样条函数求解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ED8CEE-EDE7-646C-9791-EE4DC729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0" y="854867"/>
            <a:ext cx="3694222" cy="1064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A25CE-D04A-7A2C-C8B5-C8045EA28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8" y="2571750"/>
            <a:ext cx="2997706" cy="1714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F8F354-1F6C-02B6-9D41-E591E7223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17" y="1246986"/>
            <a:ext cx="3034830" cy="1576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5438BA-6273-1237-7A2F-7617709D1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89" y="3171066"/>
            <a:ext cx="1658015" cy="6339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FE12C6-77D3-5240-E36F-5DBD17470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50" y="3961764"/>
            <a:ext cx="3208750" cy="4838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5B87C8-4D85-73B8-B26A-0D32D156F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6" y="4656980"/>
            <a:ext cx="1026119" cy="2205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B615F94-42C7-DF1B-54DD-38325333CB86}"/>
              </a:ext>
            </a:extLst>
          </p:cNvPr>
          <p:cNvSpPr txBox="1"/>
          <p:nvPr/>
        </p:nvSpPr>
        <p:spPr>
          <a:xfrm>
            <a:off x="373722" y="2141169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）连续性</a:t>
            </a:r>
            <a:r>
              <a:rPr kumimoji="1"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2n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EF0250-E573-C9AA-8912-858E57A65933}"/>
              </a:ext>
            </a:extLst>
          </p:cNvPr>
          <p:cNvSpPr txBox="1"/>
          <p:nvPr/>
        </p:nvSpPr>
        <p:spPr>
          <a:xfrm>
            <a:off x="4859229" y="854867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）光滑性</a:t>
            </a:r>
            <a:r>
              <a:rPr kumimoji="1"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2n-2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B1C9B5-4BB6-F487-C48D-9A25AADC04B2}"/>
              </a:ext>
            </a:extLst>
          </p:cNvPr>
          <p:cNvSpPr txBox="1"/>
          <p:nvPr/>
        </p:nvSpPr>
        <p:spPr>
          <a:xfrm>
            <a:off x="4844829" y="2886829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）边界条件</a:t>
            </a:r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7C536E-FD8E-A3B2-984C-587FEE5783DD}"/>
              </a:ext>
            </a:extLst>
          </p:cNvPr>
          <p:cNvSpPr txBox="1"/>
          <p:nvPr/>
        </p:nvSpPr>
        <p:spPr>
          <a:xfrm>
            <a:off x="5364088" y="3354324"/>
            <a:ext cx="1296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Natural</a:t>
            </a:r>
            <a:r>
              <a:rPr kumimoji="1"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Spline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BF91FB5-2F02-50B9-FB34-97F61FB2C7FB}"/>
              </a:ext>
            </a:extLst>
          </p:cNvPr>
          <p:cNvSpPr txBox="1"/>
          <p:nvPr/>
        </p:nvSpPr>
        <p:spPr>
          <a:xfrm>
            <a:off x="4847366" y="3961764"/>
            <a:ext cx="1296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Spline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C11442-96C8-371B-0314-767A9A970296}"/>
              </a:ext>
            </a:extLst>
          </p:cNvPr>
          <p:cNvSpPr txBox="1"/>
          <p:nvPr/>
        </p:nvSpPr>
        <p:spPr>
          <a:xfrm>
            <a:off x="4877260" y="4541525"/>
            <a:ext cx="1503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Spline</a:t>
            </a:r>
          </a:p>
        </p:txBody>
      </p:sp>
    </p:spTree>
    <p:extLst>
      <p:ext uri="{BB962C8B-B14F-4D97-AF65-F5344CB8AC3E}">
        <p14:creationId xmlns:p14="http://schemas.microsoft.com/office/powerpoint/2010/main" val="3306440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2">
            <a:extLst>
              <a:ext uri="{FF2B5EF4-FFF2-40B4-BE49-F238E27FC236}">
                <a16:creationId xmlns:a16="http://schemas.microsoft.com/office/drawing/2014/main" id="{27991023-AF99-D113-22C0-B6376E9B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579C315-98FE-E29F-EBB3-523C081BE45D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三次样条函数求解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660203-C742-4F4A-7C1A-2E817F2D6B1A}"/>
              </a:ext>
            </a:extLst>
          </p:cNvPr>
          <p:cNvSpPr txBox="1"/>
          <p:nvPr/>
        </p:nvSpPr>
        <p:spPr>
          <a:xfrm>
            <a:off x="467544" y="915566"/>
            <a:ext cx="820891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个数据点</a:t>
            </a:r>
            <a:r>
              <a:rPr lang="en" altLang="zh-CN" b="0" u="none" strike="noStrike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D={(0,21),(1,24),(2,24),(3,18),(4,16)} , 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利用自然边界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" altLang="zh-CN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Natural Spline)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条件，求三次样条插值函数。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74A8F7-4D06-B835-CAE3-86D67E12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6" y="1995068"/>
            <a:ext cx="956084" cy="20329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3A3E29-843B-0155-6213-2CD68C6B7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57" y="2125555"/>
            <a:ext cx="2315774" cy="12702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830185-B1F5-DBED-995E-C7127324B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29" y="3864428"/>
            <a:ext cx="1206500" cy="50270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A1D1D58-D13B-7552-8472-DC2B8B849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96991"/>
            <a:ext cx="3263499" cy="16819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1596D37-9FEC-C25D-C088-0B2F46D98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675508"/>
            <a:ext cx="3867832" cy="880549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4F46BDEC-FC42-2CDD-5444-B9E3E562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95" y="3675508"/>
            <a:ext cx="1094876" cy="9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EAA33E7-5BD6-22B4-60D0-8AF17EC9D42E}"/>
              </a:ext>
            </a:extLst>
          </p:cNvPr>
          <p:cNvSpPr txBox="1"/>
          <p:nvPr/>
        </p:nvSpPr>
        <p:spPr>
          <a:xfrm>
            <a:off x="179912" y="1651382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）连续性：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D8A0F8-DD02-8CEF-1593-02B4063DA464}"/>
              </a:ext>
            </a:extLst>
          </p:cNvPr>
          <p:cNvSpPr txBox="1"/>
          <p:nvPr/>
        </p:nvSpPr>
        <p:spPr>
          <a:xfrm>
            <a:off x="2020641" y="1666738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）光滑性：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B8F39F-0979-E605-B5A8-1D1B65A55411}"/>
              </a:ext>
            </a:extLst>
          </p:cNvPr>
          <p:cNvSpPr txBox="1"/>
          <p:nvPr/>
        </p:nvSpPr>
        <p:spPr>
          <a:xfrm>
            <a:off x="2020641" y="3520763"/>
            <a:ext cx="1656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）边界条件：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Text Box 3">
            <a:extLst>
              <a:ext uri="{FF2B5EF4-FFF2-40B4-BE49-F238E27FC236}">
                <a16:creationId xmlns:a16="http://schemas.microsoft.com/office/drawing/2014/main" id="{6A8BBC28-95A2-E887-93B8-1A1F583FB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28" y="1777939"/>
            <a:ext cx="185968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kumimoji="1"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一维插值函数：</a:t>
            </a:r>
          </a:p>
        </p:txBody>
      </p:sp>
      <p:sp>
        <p:nvSpPr>
          <p:cNvPr id="235524" name="Text Box 4">
            <a:extLst>
              <a:ext uri="{FF2B5EF4-FFF2-40B4-BE49-F238E27FC236}">
                <a16:creationId xmlns:a16="http://schemas.microsoft.com/office/drawing/2014/main" id="{F60E83CC-4D73-7C1F-D201-F450CD59B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426" y="1722218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kumimoji="1" lang="en-US" altLang="zh-CN" sz="2400" dirty="0" err="1">
                <a:latin typeface="Times New Roman" panose="02020603050405020304" pitchFamily="18" charset="0"/>
                <a:ea typeface="魏碑" pitchFamily="49" charset="-122"/>
              </a:rPr>
              <a:t>yi</a:t>
            </a:r>
            <a:r>
              <a:rPr kumimoji="1" lang="en-US" altLang="zh-CN" sz="2400" dirty="0">
                <a:latin typeface="Times New Roman" panose="02020603050405020304" pitchFamily="18" charset="0"/>
                <a:ea typeface="魏碑" pitchFamily="49" charset="-122"/>
              </a:rPr>
              <a:t>=interp1(x</a:t>
            </a:r>
            <a:r>
              <a:rPr kumimoji="1" lang="zh-CN" altLang="en-US" sz="2400" dirty="0">
                <a:latin typeface="Times New Roman" panose="02020603050405020304" pitchFamily="18" charset="0"/>
                <a:ea typeface="魏碑" pitchFamily="49" charset="-122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魏碑" pitchFamily="49" charset="-122"/>
              </a:rPr>
              <a:t>y</a:t>
            </a:r>
            <a:r>
              <a:rPr kumimoji="1" lang="zh-CN" altLang="en-US" sz="2400" dirty="0">
                <a:latin typeface="Times New Roman" panose="02020603050405020304" pitchFamily="18" charset="0"/>
                <a:ea typeface="魏碑" pitchFamily="49" charset="-122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魏碑" pitchFamily="49" charset="-122"/>
              </a:rPr>
              <a:t>xi</a:t>
            </a:r>
            <a:r>
              <a:rPr kumimoji="1" lang="zh-CN" altLang="en-US" sz="2400" dirty="0">
                <a:latin typeface="Times New Roman" panose="02020603050405020304" pitchFamily="18" charset="0"/>
                <a:ea typeface="魏碑" pitchFamily="49" charset="-122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魏碑" pitchFamily="49" charset="-122"/>
              </a:rPr>
              <a:t>'method')</a:t>
            </a:r>
            <a:endParaRPr kumimoji="1" lang="en-US" altLang="zh-CN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pSp>
        <p:nvGrpSpPr>
          <p:cNvPr id="235525" name="Group 5">
            <a:extLst>
              <a:ext uri="{FF2B5EF4-FFF2-40B4-BE49-F238E27FC236}">
                <a16:creationId xmlns:a16="http://schemas.microsoft.com/office/drawing/2014/main" id="{BE1AF7B3-BF50-D7D2-9998-183BD6755003}"/>
              </a:ext>
            </a:extLst>
          </p:cNvPr>
          <p:cNvGrpSpPr>
            <a:grpSpLocks/>
          </p:cNvGrpSpPr>
          <p:nvPr/>
        </p:nvGrpSpPr>
        <p:grpSpPr bwMode="auto">
          <a:xfrm>
            <a:off x="5727526" y="2156795"/>
            <a:ext cx="2228850" cy="826294"/>
            <a:chOff x="3456" y="1248"/>
            <a:chExt cx="1872" cy="694"/>
          </a:xfrm>
        </p:grpSpPr>
        <p:sp>
          <p:nvSpPr>
            <p:cNvPr id="235526" name="Text Box 6">
              <a:extLst>
                <a:ext uri="{FF2B5EF4-FFF2-40B4-BE49-F238E27FC236}">
                  <a16:creationId xmlns:a16="http://schemas.microsoft.com/office/drawing/2014/main" id="{D3711B85-EB34-F067-65D6-6DA589B69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632"/>
              <a:ext cx="1104" cy="31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插值方法</a:t>
              </a:r>
            </a:p>
          </p:txBody>
        </p:sp>
        <p:sp>
          <p:nvSpPr>
            <p:cNvPr id="235527" name="Line 7">
              <a:extLst>
                <a:ext uri="{FF2B5EF4-FFF2-40B4-BE49-F238E27FC236}">
                  <a16:creationId xmlns:a16="http://schemas.microsoft.com/office/drawing/2014/main" id="{1ECD97BC-A6CE-ECE0-3D21-769A013BD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248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528" name="Line 8">
              <a:extLst>
                <a:ext uri="{FF2B5EF4-FFF2-40B4-BE49-F238E27FC236}">
                  <a16:creationId xmlns:a16="http://schemas.microsoft.com/office/drawing/2014/main" id="{A0C50C4D-30F8-5449-4FE5-27C366E5C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248"/>
              <a:ext cx="1008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5529" name="Group 9">
            <a:extLst>
              <a:ext uri="{FF2B5EF4-FFF2-40B4-BE49-F238E27FC236}">
                <a16:creationId xmlns:a16="http://schemas.microsoft.com/office/drawing/2014/main" id="{A063C8A1-A1F0-2F8A-E063-6C3128CC9A90}"/>
              </a:ext>
            </a:extLst>
          </p:cNvPr>
          <p:cNvGrpSpPr>
            <a:grpSpLocks/>
          </p:cNvGrpSpPr>
          <p:nvPr/>
        </p:nvGrpSpPr>
        <p:grpSpPr bwMode="auto">
          <a:xfrm>
            <a:off x="4870276" y="2156796"/>
            <a:ext cx="1371600" cy="827485"/>
            <a:chOff x="2736" y="1248"/>
            <a:chExt cx="1152" cy="695"/>
          </a:xfrm>
        </p:grpSpPr>
        <p:sp>
          <p:nvSpPr>
            <p:cNvPr id="235530" name="Line 10">
              <a:extLst>
                <a:ext uri="{FF2B5EF4-FFF2-40B4-BE49-F238E27FC236}">
                  <a16:creationId xmlns:a16="http://schemas.microsoft.com/office/drawing/2014/main" id="{8FAB44CD-0344-28A3-796A-409479FC3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248"/>
              <a:ext cx="19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531" name="Text Box 11">
              <a:extLst>
                <a:ext uri="{FF2B5EF4-FFF2-40B4-BE49-F238E27FC236}">
                  <a16:creationId xmlns:a16="http://schemas.microsoft.com/office/drawing/2014/main" id="{4BA071E4-8EAA-2700-4AF1-28B305560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33"/>
              <a:ext cx="1152" cy="31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被插值点</a:t>
              </a:r>
            </a:p>
          </p:txBody>
        </p:sp>
        <p:sp>
          <p:nvSpPr>
            <p:cNvPr id="235532" name="Line 12">
              <a:extLst>
                <a:ext uri="{FF2B5EF4-FFF2-40B4-BE49-F238E27FC236}">
                  <a16:creationId xmlns:a16="http://schemas.microsoft.com/office/drawing/2014/main" id="{0DAF52B5-2ECB-5D12-787E-D0C3D7C8D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248"/>
              <a:ext cx="336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5533" name="Group 13">
            <a:extLst>
              <a:ext uri="{FF2B5EF4-FFF2-40B4-BE49-F238E27FC236}">
                <a16:creationId xmlns:a16="http://schemas.microsoft.com/office/drawing/2014/main" id="{25A36697-4228-F633-B0B3-B857712FD238}"/>
              </a:ext>
            </a:extLst>
          </p:cNvPr>
          <p:cNvGrpSpPr>
            <a:grpSpLocks/>
          </p:cNvGrpSpPr>
          <p:nvPr/>
        </p:nvGrpSpPr>
        <p:grpSpPr bwMode="auto">
          <a:xfrm>
            <a:off x="3212926" y="2156795"/>
            <a:ext cx="1485900" cy="826294"/>
            <a:chOff x="1344" y="1248"/>
            <a:chExt cx="1248" cy="694"/>
          </a:xfrm>
        </p:grpSpPr>
        <p:sp>
          <p:nvSpPr>
            <p:cNvPr id="235534" name="Line 14">
              <a:extLst>
                <a:ext uri="{FF2B5EF4-FFF2-40B4-BE49-F238E27FC236}">
                  <a16:creationId xmlns:a16="http://schemas.microsoft.com/office/drawing/2014/main" id="{3B6E734E-DB3C-BE2B-4087-23ABBADC2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248"/>
              <a:ext cx="43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535" name="Text Box 15">
              <a:extLst>
                <a:ext uri="{FF2B5EF4-FFF2-40B4-BE49-F238E27FC236}">
                  <a16:creationId xmlns:a16="http://schemas.microsoft.com/office/drawing/2014/main" id="{22B8FDCA-5107-C5A4-AC02-517BB2489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632"/>
              <a:ext cx="1104" cy="31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插值节点</a:t>
              </a:r>
            </a:p>
          </p:txBody>
        </p:sp>
        <p:sp>
          <p:nvSpPr>
            <p:cNvPr id="235536" name="Line 16">
              <a:extLst>
                <a:ext uri="{FF2B5EF4-FFF2-40B4-BE49-F238E27FC236}">
                  <a16:creationId xmlns:a16="http://schemas.microsoft.com/office/drawing/2014/main" id="{6E203411-6F8C-4B3A-08E0-FC4D809322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1248"/>
              <a:ext cx="528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5537" name="Group 17">
            <a:extLst>
              <a:ext uri="{FF2B5EF4-FFF2-40B4-BE49-F238E27FC236}">
                <a16:creationId xmlns:a16="http://schemas.microsoft.com/office/drawing/2014/main" id="{30282846-BC11-2DDE-7126-8566FE518A7B}"/>
              </a:ext>
            </a:extLst>
          </p:cNvPr>
          <p:cNvGrpSpPr>
            <a:grpSpLocks/>
          </p:cNvGrpSpPr>
          <p:nvPr/>
        </p:nvGrpSpPr>
        <p:grpSpPr bwMode="auto">
          <a:xfrm>
            <a:off x="1153145" y="2156796"/>
            <a:ext cx="1859756" cy="826294"/>
            <a:chOff x="-386" y="1248"/>
            <a:chExt cx="1562" cy="694"/>
          </a:xfrm>
        </p:grpSpPr>
        <p:sp>
          <p:nvSpPr>
            <p:cNvPr id="235538" name="Line 18">
              <a:extLst>
                <a:ext uri="{FF2B5EF4-FFF2-40B4-BE49-F238E27FC236}">
                  <a16:creationId xmlns:a16="http://schemas.microsoft.com/office/drawing/2014/main" id="{482148B3-0E4A-39EF-D4E7-202873432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248"/>
              <a:ext cx="288" cy="0"/>
            </a:xfrm>
            <a:prstGeom prst="line">
              <a:avLst/>
            </a:prstGeom>
            <a:noFill/>
            <a:ln w="12700" cap="sq">
              <a:solidFill>
                <a:srgbClr val="FFCC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539" name="Text Box 19">
              <a:extLst>
                <a:ext uri="{FF2B5EF4-FFF2-40B4-BE49-F238E27FC236}">
                  <a16:creationId xmlns:a16="http://schemas.microsoft.com/office/drawing/2014/main" id="{3EA7BC4A-AE3B-A22E-9B5D-20E190808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86" y="1632"/>
              <a:ext cx="1562" cy="31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kumimoji="1"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处的插值结果</a:t>
              </a:r>
            </a:p>
          </p:txBody>
        </p:sp>
        <p:sp>
          <p:nvSpPr>
            <p:cNvPr id="235540" name="Line 20">
              <a:extLst>
                <a:ext uri="{FF2B5EF4-FFF2-40B4-BE49-F238E27FC236}">
                  <a16:creationId xmlns:a16="http://schemas.microsoft.com/office/drawing/2014/main" id="{2EE03212-F4D2-C123-8469-0DECB2394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" y="1248"/>
              <a:ext cx="576" cy="368"/>
            </a:xfrm>
            <a:prstGeom prst="line">
              <a:avLst/>
            </a:prstGeom>
            <a:noFill/>
            <a:ln w="12700" cap="sq">
              <a:solidFill>
                <a:srgbClr val="FFCC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35542" name="Text Box 22">
            <a:extLst>
              <a:ext uri="{FF2B5EF4-FFF2-40B4-BE49-F238E27FC236}">
                <a16:creationId xmlns:a16="http://schemas.microsoft.com/office/drawing/2014/main" id="{CCC8B7FC-9554-FBB7-04FD-C8360D71D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471" y="3502303"/>
            <a:ext cx="3086099" cy="1286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kumimoji="1" lang="zh-CN" altLang="en-US" dirty="0">
                <a:solidFill>
                  <a:srgbClr val="E03E36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注意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：所有的插值方法都要求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是单调的，并且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不能够超过</a:t>
            </a:r>
            <a:r>
              <a:rPr kumimoji="1" lang="en-US" altLang="zh-CN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的范围。</a:t>
            </a:r>
          </a:p>
        </p:txBody>
      </p:sp>
      <p:sp>
        <p:nvSpPr>
          <p:cNvPr id="235543" name="Line 23">
            <a:extLst>
              <a:ext uri="{FF2B5EF4-FFF2-40B4-BE49-F238E27FC236}">
                <a16:creationId xmlns:a16="http://schemas.microsoft.com/office/drawing/2014/main" id="{6EF75BE3-2450-6091-C747-4F78EE924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9151" y="2983089"/>
            <a:ext cx="0" cy="51921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21720C-C285-DA6C-0FD2-3886E589EB34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编程实现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B83542AA-02CB-D9FE-0936-60B16F27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5541" name="Text Box 21">
            <a:extLst>
              <a:ext uri="{FF2B5EF4-FFF2-40B4-BE49-F238E27FC236}">
                <a16:creationId xmlns:a16="http://schemas.microsoft.com/office/drawing/2014/main" id="{E7A2741C-C2ED-F4DC-E3DC-EACECF62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276" y="3359887"/>
            <a:ext cx="3086100" cy="1588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‘nearest’ 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最邻近插值</a:t>
            </a:r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1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linear’  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线性插值</a:t>
            </a:r>
          </a:p>
          <a:p>
            <a:pPr>
              <a:spcBef>
                <a:spcPct val="1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spline’  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三次样条插值</a:t>
            </a:r>
          </a:p>
          <a:p>
            <a:pPr>
              <a:spcBef>
                <a:spcPct val="1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cubic’   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立方插值</a:t>
            </a:r>
          </a:p>
          <a:p>
            <a:pPr>
              <a:spcBef>
                <a:spcPct val="10000"/>
              </a:spcBef>
            </a:pP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缺省时   分段线性插值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96408-0691-1284-A2C4-08EA96423F96}"/>
              </a:ext>
            </a:extLst>
          </p:cNvPr>
          <p:cNvSpPr txBox="1"/>
          <p:nvPr/>
        </p:nvSpPr>
        <p:spPr>
          <a:xfrm>
            <a:off x="323528" y="987574"/>
            <a:ext cx="8496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中，分段线性插值命令为：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interp1(x0,y0,x)</a:t>
            </a:r>
            <a:r>
              <a:rPr lang="zh-CN" altLang="e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其中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y0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为已知节点数组，</a:t>
            </a:r>
            <a:r>
              <a:rPr lang="en" altLang="zh-CN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为待计算的插值点数组。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题“板凳龙”闹元宵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41D889-6798-D5E7-FE2F-9732FEDC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9479"/>
            <a:ext cx="2765115" cy="24324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7A34A9-14B4-1F40-4844-3ACD75EBED96}"/>
              </a:ext>
            </a:extLst>
          </p:cNvPr>
          <p:cNvSpPr txBox="1"/>
          <p:nvPr/>
        </p:nvSpPr>
        <p:spPr>
          <a:xfrm>
            <a:off x="323528" y="1055226"/>
            <a:ext cx="669674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</a:rPr>
              <a:t>阿基米德螺线    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假设平面内一直线绕定点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匀速旋转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并最终回到开始位置，同时一个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动点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随着直线旋转，从定点开始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沿着直线匀速运动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，则该动点会在平面内画出一条螺线。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6572CE-4373-2916-0FFC-767FE2ABB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19" y="2481544"/>
            <a:ext cx="3108299" cy="13083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0DE096-A9AC-2D7E-8C39-D39A5FD9B143}"/>
              </a:ext>
            </a:extLst>
          </p:cNvPr>
          <p:cNvSpPr txBox="1"/>
          <p:nvPr/>
        </p:nvSpPr>
        <p:spPr>
          <a:xfrm>
            <a:off x="662080" y="4431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阿基米德螺线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85D293-6722-1D4C-918A-8998C3C5C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02" y="3519049"/>
            <a:ext cx="2654798" cy="1615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7CD2BA-242E-0882-5135-2057575D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67" y="5017"/>
            <a:ext cx="1981407" cy="35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8CE3BD-E6C7-8023-1582-E0DD89663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54" y="4088274"/>
            <a:ext cx="887967" cy="105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BC67E7-B477-CAF0-29A5-0E8AAD474F28}"/>
              </a:ext>
            </a:extLst>
          </p:cNvPr>
          <p:cNvSpPr/>
          <p:nvPr/>
        </p:nvSpPr>
        <p:spPr>
          <a:xfrm>
            <a:off x="395536" y="194945"/>
            <a:ext cx="5328592" cy="57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B0C965-9FE3-4E9E-3FAA-DA4C16D5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B31A7A-43FB-A07A-0B1C-6B9CCE942F04}"/>
              </a:ext>
            </a:extLst>
          </p:cNvPr>
          <p:cNvSpPr txBox="1"/>
          <p:nvPr/>
        </p:nvSpPr>
        <p:spPr>
          <a:xfrm>
            <a:off x="411447" y="1851670"/>
            <a:ext cx="358860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x0=0:1:20;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y0=sin(x0);</a:t>
            </a:r>
          </a:p>
          <a:p>
            <a:endParaRPr lang="en" altLang="zh-CN" sz="1600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x=0:0.1:20;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y=interp1(x0,y0,x,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'spline'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plot(x0,y0,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'o'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,x,y,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'-r'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);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15AF74-49E3-CC68-9FC7-D16CCB00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4781" y="1275606"/>
            <a:ext cx="3716838" cy="2984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8D4AE-8E5A-3418-D72A-92BBE77E3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92" y="1275606"/>
            <a:ext cx="3676215" cy="29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675A19EE-6D7A-747F-1AF0-4D650855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909962"/>
            <a:ext cx="80648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例：在一天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小时内，从零点开始每间隔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小时测得环境温度数据分别为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(°C)</a:t>
            </a:r>
            <a:endParaRPr kumimoji="1"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 hangingPunct="0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12   9   9   10   18   24   28   27   25   20   18   15   13</a:t>
            </a:r>
          </a:p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试推测中午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点（即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点）时的温度？</a:t>
            </a: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E35A80A-22C7-EA3C-61EE-96FCA7923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81" y="2064487"/>
            <a:ext cx="4176243" cy="26865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x = 0:2:24; 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y =[12 9 9 10 18 24 28 27 25 20 18 15 13]; 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x1=13; </a:t>
            </a: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y1=interp1(x,y,x1,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'spline'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" altLang="zh-CN" sz="16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%y1=interp1(x,y,x1,'linear');</a:t>
            </a:r>
            <a:endParaRPr lang="en" altLang="zh-CN" sz="1600" b="0" i="0" dirty="0">
              <a:effectLst/>
              <a:latin typeface="Menlo" panose="020B0609030804020204" pitchFamily="49" charset="0"/>
            </a:endParaRPr>
          </a:p>
          <a:p>
            <a:r>
              <a:rPr lang="en" altLang="zh-CN" sz="1600" b="0" i="0" dirty="0">
                <a:effectLst/>
                <a:latin typeface="Menlo" panose="020B0609030804020204" pitchFamily="49" charset="0"/>
              </a:rPr>
              <a:t>plot(x1,y1,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'o'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,x,y,</a:t>
            </a:r>
            <a:r>
              <a:rPr lang="en" altLang="zh-CN" sz="16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'ro'</a:t>
            </a:r>
            <a:r>
              <a:rPr lang="en" altLang="zh-CN" sz="1600" b="0" i="0" dirty="0"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 = 27.8725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例题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05445-9D53-0E9A-0C83-E1B2C01C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64487"/>
            <a:ext cx="3132964" cy="259511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675A19EE-6D7A-747F-1AF0-4D650855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909962"/>
            <a:ext cx="80648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例：在一天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小时内，从零点开始每间隔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小时测得环境温度数据分别为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(°C)</a:t>
            </a:r>
            <a:endParaRPr kumimoji="1"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 hangingPunct="0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12   9   9   10   18   24   28   27   25   20   18   15   13</a:t>
            </a:r>
          </a:p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试推测中午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点（即</a:t>
            </a:r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点）时的温度？</a:t>
            </a: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5E35A80A-22C7-EA3C-61EE-96FCA7923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37" y="2198039"/>
            <a:ext cx="4176243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" altLang="zh-CN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np</a:t>
            </a:r>
          </a:p>
          <a:p>
            <a:r>
              <a:rPr lang="en" altLang="zh-CN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scipy.interpolate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interp1d</a:t>
            </a:r>
          </a:p>
          <a:p>
            <a:b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定义数据点</a:t>
            </a:r>
            <a:endParaRPr lang="zh-CN" alt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 =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np.arange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等价于 </a:t>
            </a:r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MATLAB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中的 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0:2:24</a:t>
            </a:r>
            <a:endParaRPr lang="zh-CN" alt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 =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np.array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24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28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27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36724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例题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D37A8-F861-D163-BE20-790334C2E1A8}"/>
              </a:ext>
            </a:extLst>
          </p:cNvPr>
          <p:cNvSpPr txBox="1"/>
          <p:nvPr/>
        </p:nvSpPr>
        <p:spPr>
          <a:xfrm>
            <a:off x="4632654" y="1988540"/>
            <a:ext cx="41762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插值点</a:t>
            </a:r>
            <a:endParaRPr lang="zh-CN" alt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x1 = </a:t>
            </a:r>
            <a:r>
              <a:rPr lang="en" altLang="zh-CN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13</a:t>
            </a:r>
            <a:endParaRPr lang="en" altLang="zh-CN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使用三次样条插值</a:t>
            </a:r>
            <a:endParaRPr lang="zh-CN" alt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spline_interp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interp1d(x, y, kind=</a:t>
            </a:r>
            <a:r>
              <a:rPr lang="en" altLang="zh-CN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'cubic'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计算插值结果</a:t>
            </a:r>
            <a:endParaRPr lang="zh-CN" alt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y1 = </a:t>
            </a:r>
            <a:r>
              <a:rPr lang="en" altLang="zh-CN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spline_interp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(x1)</a:t>
            </a:r>
          </a:p>
          <a:p>
            <a:b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CN" sz="14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" altLang="zh-CN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"The</a:t>
            </a:r>
            <a:r>
              <a:rPr lang="en" altLang="zh-CN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interpolated value at x1 = 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{x1}</a:t>
            </a:r>
            <a:r>
              <a:rPr lang="en" altLang="zh-CN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is y1 = 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{y1}</a:t>
            </a:r>
            <a:r>
              <a:rPr lang="en" altLang="zh-CN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2598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388843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：神经</a:t>
            </a: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网络激活函数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DF42EA-4446-EC18-0EF7-D3525E85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64" y="1059582"/>
            <a:ext cx="5902672" cy="34830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9FEE52-7D2E-FF84-7F40-331A5238FE57}"/>
              </a:ext>
            </a:extLst>
          </p:cNvPr>
          <p:cNvSpPr txBox="1"/>
          <p:nvPr/>
        </p:nvSpPr>
        <p:spPr>
          <a:xfrm>
            <a:off x="3059832" y="464631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https://arxiv.org/abs/1807.11389</a:t>
            </a:r>
          </a:p>
        </p:txBody>
      </p:sp>
    </p:spTree>
    <p:extLst>
      <p:ext uri="{BB962C8B-B14F-4D97-AF65-F5344CB8AC3E}">
        <p14:creationId xmlns:p14="http://schemas.microsoft.com/office/powerpoint/2010/main" val="2565336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388843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：神经</a:t>
            </a: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网络激活函数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1AB755-76AB-F6F9-E14D-B446F2C0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2" y="992075"/>
            <a:ext cx="3398674" cy="2648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E13C09-9E38-2287-8033-00933C5E3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7" y="3788245"/>
            <a:ext cx="3453289" cy="10163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937E5A-224C-7D15-EEA0-76B5F44E4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28" y="1275606"/>
            <a:ext cx="4248472" cy="32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1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532859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：色调映射（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Tone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BF822F-4F1C-5143-69FC-6390AD383E36}"/>
              </a:ext>
            </a:extLst>
          </p:cNvPr>
          <p:cNvSpPr txBox="1"/>
          <p:nvPr/>
        </p:nvSpPr>
        <p:spPr>
          <a:xfrm>
            <a:off x="1979712" y="4670270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https://moontree.github.io/2020/08/30/tone-mapping/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47F41C-C18F-FA5B-043A-CA54498F5515}"/>
              </a:ext>
            </a:extLst>
          </p:cNvPr>
          <p:cNvSpPr txBox="1"/>
          <p:nvPr/>
        </p:nvSpPr>
        <p:spPr>
          <a:xfrm>
            <a:off x="395536" y="987574"/>
            <a:ext cx="806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：将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HDR(High Dynamic Range)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映射为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LDR(Low Dynamic Range)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  <a:endParaRPr lang="en" altLang="zh-CN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61B6FC-C6EC-2390-05E6-7A54AC9B8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6" y="1573287"/>
            <a:ext cx="5932388" cy="29549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A07668-9674-0695-FB98-9345F65F894E}"/>
              </a:ext>
            </a:extLst>
          </p:cNvPr>
          <p:cNvSpPr txBox="1"/>
          <p:nvPr/>
        </p:nvSpPr>
        <p:spPr>
          <a:xfrm>
            <a:off x="7086274" y="31385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预计算，存储</a:t>
            </a:r>
          </a:p>
        </p:txBody>
      </p:sp>
    </p:spTree>
    <p:extLst>
      <p:ext uri="{BB962C8B-B14F-4D97-AF65-F5344CB8AC3E}">
        <p14:creationId xmlns:p14="http://schemas.microsoft.com/office/powerpoint/2010/main" val="1665393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532859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：色调映射（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Tone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Mapping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BF822F-4F1C-5143-69FC-6390AD383E36}"/>
              </a:ext>
            </a:extLst>
          </p:cNvPr>
          <p:cNvSpPr txBox="1"/>
          <p:nvPr/>
        </p:nvSpPr>
        <p:spPr>
          <a:xfrm>
            <a:off x="1979712" y="4670270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https://moontree.github.io/2020/08/30/tone-mapping/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140202-EC4E-8AD5-382A-A08F42FD2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1630"/>
            <a:ext cx="3238037" cy="2428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8A0F3D-4C57-CF4D-44C7-4F709F41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69" y="1491630"/>
            <a:ext cx="3238037" cy="24285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AD49DC-2D44-E37A-75F9-7B5367845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54" y="1996083"/>
            <a:ext cx="1929317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A437EA-3B3B-3282-DB6B-6F1A7F978F86}"/>
              </a:ext>
            </a:extLst>
          </p:cNvPr>
          <p:cNvSpPr/>
          <p:nvPr/>
        </p:nvSpPr>
        <p:spPr>
          <a:xfrm>
            <a:off x="395536" y="194945"/>
            <a:ext cx="5328592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：色彩增强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36BD92-B80D-1822-7908-C314ABE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8A493D-B601-1DE1-6634-74DEBEF1B899}"/>
              </a:ext>
            </a:extLst>
          </p:cNvPr>
          <p:cNvSpPr txBox="1"/>
          <p:nvPr/>
        </p:nvSpPr>
        <p:spPr>
          <a:xfrm>
            <a:off x="2411760" y="46492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https://arxiv.org/pdf/2010.13412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7754ED-6BD6-1A40-F839-8C1457C0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43" y="3042100"/>
            <a:ext cx="3651672" cy="14720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47BEC1-A876-2AE4-E6AD-39C2128AB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56991"/>
            <a:ext cx="3502183" cy="2650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F0E1F6E-84BA-926D-64FC-6F070D979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0" y="906254"/>
            <a:ext cx="4211960" cy="15564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970CA86-877A-827F-BF33-0F8AF94C0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9" y="2608862"/>
            <a:ext cx="3372317" cy="18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7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61" y="-962025"/>
            <a:ext cx="3331845" cy="307467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423" y="2828925"/>
            <a:ext cx="2627948" cy="2424589"/>
          </a:xfrm>
          <a:prstGeom prst="rect">
            <a:avLst/>
          </a:prstGeom>
        </p:spPr>
      </p:pic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" y="3999547"/>
            <a:ext cx="3649028" cy="1414463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7" y="3999547"/>
            <a:ext cx="3649028" cy="1414463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4" y="3741420"/>
            <a:ext cx="9175433" cy="1402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88D036-7622-F8BD-C137-43F710997E75}"/>
              </a:ext>
            </a:extLst>
          </p:cNvPr>
          <p:cNvSpPr txBox="1"/>
          <p:nvPr/>
        </p:nvSpPr>
        <p:spPr>
          <a:xfrm>
            <a:off x="1808368" y="1845304"/>
            <a:ext cx="5581650" cy="96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500" b="1" dirty="0">
                <a:solidFill>
                  <a:srgbClr val="B88F4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学习数模，共享欢乐</a:t>
            </a:r>
            <a:endParaRPr lang="en-US" altLang="zh-CN" sz="4500" b="1" dirty="0">
              <a:solidFill>
                <a:srgbClr val="B88F4D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底图-04">
            <a:extLst>
              <a:ext uri="{FF2B5EF4-FFF2-40B4-BE49-F238E27FC236}">
                <a16:creationId xmlns:a16="http://schemas.microsoft.com/office/drawing/2014/main" id="{BE0CB60D-5243-0623-383A-876C2A5F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676"/>
          <a:stretch>
            <a:fillRect/>
          </a:stretch>
        </p:blipFill>
        <p:spPr>
          <a:xfrm flipH="1">
            <a:off x="-7145" y="14363"/>
            <a:ext cx="7042684" cy="1670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88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题“板凳龙”闹元宵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7D9E7-E037-F014-D67A-79123B1DF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358676"/>
            <a:ext cx="3111926" cy="31391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340303-3E95-4958-A3FD-C2907F47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63638"/>
            <a:ext cx="4314481" cy="242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51EEF-A993-961E-0D89-11330E30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22" y="3271197"/>
            <a:ext cx="1655601" cy="187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1E773D-63F4-18B1-0A96-672E1A4A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322" y="752224"/>
            <a:ext cx="1655601" cy="25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EBF34-5092-583C-DF2B-FE16646CE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355"/>
            <a:ext cx="4648404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62D06A-0E0A-4792-940F-9A12D30A6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140646"/>
            <a:ext cx="2994028" cy="115974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0E24EC-EB51-838D-74B3-241684974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555554"/>
            <a:ext cx="3041691" cy="22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EFCBDC0-AFCA-CFD3-8C96-551B13B2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10C389-8F58-8794-1B7E-D75CC56BC95D}"/>
              </a:ext>
            </a:extLst>
          </p:cNvPr>
          <p:cNvSpPr/>
          <p:nvPr/>
        </p:nvSpPr>
        <p:spPr>
          <a:xfrm>
            <a:off x="395536" y="194945"/>
            <a:ext cx="367240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630D5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36613-DC6B-87E6-1A2D-D1719A43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3" y="0"/>
            <a:ext cx="7151753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C76A14-7511-C51A-1AED-35AFB2673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45" y="0"/>
            <a:ext cx="67167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5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27194</TotalTime>
  <Words>4116</Words>
  <Application>Microsoft Macintosh PowerPoint</Application>
  <PresentationFormat>全屏显示(16:9)</PresentationFormat>
  <Paragraphs>522</Paragraphs>
  <Slides>68</Slides>
  <Notes>63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68</vt:i4>
      </vt:variant>
    </vt:vector>
  </HeadingPairs>
  <TitlesOfParts>
    <vt:vector size="89" baseType="lpstr">
      <vt:lpstr>等线</vt:lpstr>
      <vt:lpstr>方正小标宋简体</vt:lpstr>
      <vt:lpstr>华文新魏</vt:lpstr>
      <vt:lpstr>隶书</vt:lpstr>
      <vt:lpstr>SimSun</vt:lpstr>
      <vt:lpstr>SimSun</vt:lpstr>
      <vt:lpstr>微软雅黑</vt:lpstr>
      <vt:lpstr>HEITI SC MEDIUM</vt:lpstr>
      <vt:lpstr>HEITI SC MEDIUM</vt:lpstr>
      <vt:lpstr>Arial</vt:lpstr>
      <vt:lpstr>Calibri</vt:lpstr>
      <vt:lpstr>Helvetica Neue</vt:lpstr>
      <vt:lpstr>Menlo</vt:lpstr>
      <vt:lpstr>Times New Roman</vt:lpstr>
      <vt:lpstr>Wingdings</vt:lpstr>
      <vt:lpstr>Office 主题​​</vt:lpstr>
      <vt:lpstr>1_Office 主题​​</vt:lpstr>
      <vt:lpstr>3_Office 主题</vt:lpstr>
      <vt:lpstr>Equation</vt:lpstr>
      <vt:lpstr>公式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K Z</cp:lastModifiedBy>
  <cp:revision>1004</cp:revision>
  <dcterms:created xsi:type="dcterms:W3CDTF">2019-07-09T19:19:00Z</dcterms:created>
  <dcterms:modified xsi:type="dcterms:W3CDTF">2024-09-25T11:52:40Z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